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86"/>
  </p:notesMasterIdLst>
  <p:sldIdLst>
    <p:sldId id="256" r:id="rId2"/>
    <p:sldId id="257" r:id="rId3"/>
    <p:sldId id="283" r:id="rId4"/>
    <p:sldId id="309" r:id="rId5"/>
    <p:sldId id="355" r:id="rId6"/>
    <p:sldId id="369" r:id="rId7"/>
    <p:sldId id="342" r:id="rId8"/>
    <p:sldId id="260" r:id="rId9"/>
    <p:sldId id="285" r:id="rId10"/>
    <p:sldId id="337" r:id="rId11"/>
    <p:sldId id="286" r:id="rId12"/>
    <p:sldId id="346" r:id="rId13"/>
    <p:sldId id="347" r:id="rId14"/>
    <p:sldId id="388" r:id="rId15"/>
    <p:sldId id="287" r:id="rId16"/>
    <p:sldId id="323" r:id="rId17"/>
    <p:sldId id="334" r:id="rId18"/>
    <p:sldId id="359" r:id="rId19"/>
    <p:sldId id="315" r:id="rId20"/>
    <p:sldId id="288" r:id="rId21"/>
    <p:sldId id="307" r:id="rId22"/>
    <p:sldId id="381" r:id="rId23"/>
    <p:sldId id="289" r:id="rId24"/>
    <p:sldId id="290" r:id="rId25"/>
    <p:sldId id="291" r:id="rId26"/>
    <p:sldId id="390" r:id="rId27"/>
    <p:sldId id="330" r:id="rId28"/>
    <p:sldId id="365" r:id="rId29"/>
    <p:sldId id="389" r:id="rId30"/>
    <p:sldId id="383" r:id="rId31"/>
    <p:sldId id="384" r:id="rId32"/>
    <p:sldId id="270" r:id="rId33"/>
    <p:sldId id="294" r:id="rId34"/>
    <p:sldId id="293" r:id="rId35"/>
    <p:sldId id="367" r:id="rId36"/>
    <p:sldId id="349" r:id="rId37"/>
    <p:sldId id="350" r:id="rId38"/>
    <p:sldId id="272" r:id="rId39"/>
    <p:sldId id="295" r:id="rId40"/>
    <p:sldId id="340" r:id="rId41"/>
    <p:sldId id="356" r:id="rId42"/>
    <p:sldId id="357" r:id="rId43"/>
    <p:sldId id="360" r:id="rId44"/>
    <p:sldId id="354" r:id="rId45"/>
    <p:sldId id="339" r:id="rId46"/>
    <p:sldId id="332" r:id="rId47"/>
    <p:sldId id="393" r:id="rId48"/>
    <p:sldId id="364" r:id="rId49"/>
    <p:sldId id="382" r:id="rId50"/>
    <p:sldId id="386" r:id="rId51"/>
    <p:sldId id="320" r:id="rId52"/>
    <p:sldId id="322" r:id="rId53"/>
    <p:sldId id="392" r:id="rId54"/>
    <p:sldId id="353" r:id="rId55"/>
    <p:sldId id="366" r:id="rId56"/>
    <p:sldId id="362" r:id="rId57"/>
    <p:sldId id="363" r:id="rId58"/>
    <p:sldId id="375" r:id="rId59"/>
    <p:sldId id="321" r:id="rId60"/>
    <p:sldId id="333" r:id="rId61"/>
    <p:sldId id="352" r:id="rId62"/>
    <p:sldId id="275" r:id="rId63"/>
    <p:sldId id="336" r:id="rId64"/>
    <p:sldId id="361" r:id="rId65"/>
    <p:sldId id="335" r:id="rId66"/>
    <p:sldId id="296" r:id="rId67"/>
    <p:sldId id="391" r:id="rId68"/>
    <p:sldId id="297" r:id="rId69"/>
    <p:sldId id="298" r:id="rId70"/>
    <p:sldId id="327" r:id="rId71"/>
    <p:sldId id="299" r:id="rId72"/>
    <p:sldId id="302" r:id="rId73"/>
    <p:sldId id="281" r:id="rId74"/>
    <p:sldId id="300" r:id="rId75"/>
    <p:sldId id="351" r:id="rId76"/>
    <p:sldId id="280" r:id="rId77"/>
    <p:sldId id="387" r:id="rId78"/>
    <p:sldId id="343" r:id="rId79"/>
    <p:sldId id="370" r:id="rId80"/>
    <p:sldId id="373" r:id="rId81"/>
    <p:sldId id="374" r:id="rId82"/>
    <p:sldId id="372" r:id="rId83"/>
    <p:sldId id="326" r:id="rId84"/>
    <p:sldId id="368" r:id="rId8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EDE"/>
    <a:srgbClr val="F2F2F2"/>
    <a:srgbClr val="3A6638"/>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04" autoAdjust="0"/>
  </p:normalViewPr>
  <p:slideViewPr>
    <p:cSldViewPr>
      <p:cViewPr varScale="1">
        <p:scale>
          <a:sx n="73" d="100"/>
          <a:sy n="73" d="100"/>
        </p:scale>
        <p:origin x="846" y="72"/>
      </p:cViewPr>
      <p:guideLst>
        <p:guide orient="horz" pos="2160"/>
        <p:guide pos="2880"/>
      </p:guideLst>
    </p:cSldViewPr>
  </p:slideViewPr>
  <p:outlineViewPr>
    <p:cViewPr>
      <p:scale>
        <a:sx n="33" d="100"/>
        <a:sy n="33" d="100"/>
      </p:scale>
      <p:origin x="72" y="21468"/>
    </p:cViewPr>
  </p:outlineViewPr>
  <p:notesTextViewPr>
    <p:cViewPr>
      <p:scale>
        <a:sx n="100" d="100"/>
        <a:sy n="100" d="100"/>
      </p:scale>
      <p:origin x="0" y="0"/>
    </p:cViewPr>
  </p:notesTextViewPr>
  <p:sorterViewPr>
    <p:cViewPr>
      <p:scale>
        <a:sx n="80" d="100"/>
        <a:sy n="80" d="100"/>
      </p:scale>
      <p:origin x="0" y="47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D5DCE0-32A0-4FBA-A62F-C1F4508E4084}" type="datetimeFigureOut">
              <a:rPr lang="en-US" smtClean="0"/>
              <a:pPr/>
              <a:t>7/29/2019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A967DC-57E5-4C12-ABE9-5AAE7F818EC4}" type="slidenum">
              <a:rPr lang="en-US" smtClean="0"/>
              <a:pPr/>
              <a:t>‹#›</a:t>
            </a:fld>
            <a:endParaRPr lang="en-US"/>
          </a:p>
        </p:txBody>
      </p:sp>
    </p:spTree>
    <p:extLst>
      <p:ext uri="{BB962C8B-B14F-4D97-AF65-F5344CB8AC3E}">
        <p14:creationId xmlns:p14="http://schemas.microsoft.com/office/powerpoint/2010/main" val="986964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1</a:t>
            </a:fld>
            <a:endParaRPr lang="en-US"/>
          </a:p>
        </p:txBody>
      </p:sp>
    </p:spTree>
    <p:extLst>
      <p:ext uri="{BB962C8B-B14F-4D97-AF65-F5344CB8AC3E}">
        <p14:creationId xmlns:p14="http://schemas.microsoft.com/office/powerpoint/2010/main" val="2156645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10</a:t>
            </a:fld>
            <a:endParaRPr lang="en-US"/>
          </a:p>
        </p:txBody>
      </p:sp>
    </p:spTree>
    <p:extLst>
      <p:ext uri="{BB962C8B-B14F-4D97-AF65-F5344CB8AC3E}">
        <p14:creationId xmlns:p14="http://schemas.microsoft.com/office/powerpoint/2010/main" val="3056556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11</a:t>
            </a:fld>
            <a:endParaRPr lang="en-US"/>
          </a:p>
        </p:txBody>
      </p:sp>
    </p:spTree>
    <p:extLst>
      <p:ext uri="{BB962C8B-B14F-4D97-AF65-F5344CB8AC3E}">
        <p14:creationId xmlns:p14="http://schemas.microsoft.com/office/powerpoint/2010/main" val="3399629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12</a:t>
            </a:fld>
            <a:endParaRPr lang="en-US"/>
          </a:p>
        </p:txBody>
      </p:sp>
    </p:spTree>
    <p:extLst>
      <p:ext uri="{BB962C8B-B14F-4D97-AF65-F5344CB8AC3E}">
        <p14:creationId xmlns:p14="http://schemas.microsoft.com/office/powerpoint/2010/main" val="3438055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13</a:t>
            </a:fld>
            <a:endParaRPr lang="en-US"/>
          </a:p>
        </p:txBody>
      </p:sp>
    </p:spTree>
    <p:extLst>
      <p:ext uri="{BB962C8B-B14F-4D97-AF65-F5344CB8AC3E}">
        <p14:creationId xmlns:p14="http://schemas.microsoft.com/office/powerpoint/2010/main" val="497039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14</a:t>
            </a:fld>
            <a:endParaRPr lang="en-US"/>
          </a:p>
        </p:txBody>
      </p:sp>
    </p:spTree>
    <p:extLst>
      <p:ext uri="{BB962C8B-B14F-4D97-AF65-F5344CB8AC3E}">
        <p14:creationId xmlns:p14="http://schemas.microsoft.com/office/powerpoint/2010/main" val="2634193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15</a:t>
            </a:fld>
            <a:endParaRPr lang="en-US"/>
          </a:p>
        </p:txBody>
      </p:sp>
    </p:spTree>
    <p:extLst>
      <p:ext uri="{BB962C8B-B14F-4D97-AF65-F5344CB8AC3E}">
        <p14:creationId xmlns:p14="http://schemas.microsoft.com/office/powerpoint/2010/main" val="2956504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16</a:t>
            </a:fld>
            <a:endParaRPr lang="en-US"/>
          </a:p>
        </p:txBody>
      </p:sp>
    </p:spTree>
    <p:extLst>
      <p:ext uri="{BB962C8B-B14F-4D97-AF65-F5344CB8AC3E}">
        <p14:creationId xmlns:p14="http://schemas.microsoft.com/office/powerpoint/2010/main" val="1720578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17</a:t>
            </a:fld>
            <a:endParaRPr lang="en-US"/>
          </a:p>
        </p:txBody>
      </p:sp>
    </p:spTree>
    <p:extLst>
      <p:ext uri="{BB962C8B-B14F-4D97-AF65-F5344CB8AC3E}">
        <p14:creationId xmlns:p14="http://schemas.microsoft.com/office/powerpoint/2010/main" val="3387429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18</a:t>
            </a:fld>
            <a:endParaRPr lang="en-US"/>
          </a:p>
        </p:txBody>
      </p:sp>
    </p:spTree>
    <p:extLst>
      <p:ext uri="{BB962C8B-B14F-4D97-AF65-F5344CB8AC3E}">
        <p14:creationId xmlns:p14="http://schemas.microsoft.com/office/powerpoint/2010/main" val="1861681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19</a:t>
            </a:fld>
            <a:endParaRPr lang="en-US"/>
          </a:p>
        </p:txBody>
      </p:sp>
    </p:spTree>
    <p:extLst>
      <p:ext uri="{BB962C8B-B14F-4D97-AF65-F5344CB8AC3E}">
        <p14:creationId xmlns:p14="http://schemas.microsoft.com/office/powerpoint/2010/main" val="165986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2</a:t>
            </a:fld>
            <a:endParaRPr lang="en-US"/>
          </a:p>
        </p:txBody>
      </p:sp>
    </p:spTree>
    <p:extLst>
      <p:ext uri="{BB962C8B-B14F-4D97-AF65-F5344CB8AC3E}">
        <p14:creationId xmlns:p14="http://schemas.microsoft.com/office/powerpoint/2010/main" val="3697025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20</a:t>
            </a:fld>
            <a:endParaRPr lang="en-US"/>
          </a:p>
        </p:txBody>
      </p:sp>
    </p:spTree>
    <p:extLst>
      <p:ext uri="{BB962C8B-B14F-4D97-AF65-F5344CB8AC3E}">
        <p14:creationId xmlns:p14="http://schemas.microsoft.com/office/powerpoint/2010/main" val="945067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21</a:t>
            </a:fld>
            <a:endParaRPr lang="en-US"/>
          </a:p>
        </p:txBody>
      </p:sp>
    </p:spTree>
    <p:extLst>
      <p:ext uri="{BB962C8B-B14F-4D97-AF65-F5344CB8AC3E}">
        <p14:creationId xmlns:p14="http://schemas.microsoft.com/office/powerpoint/2010/main" val="3901274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22</a:t>
            </a:fld>
            <a:endParaRPr lang="en-US"/>
          </a:p>
        </p:txBody>
      </p:sp>
    </p:spTree>
    <p:extLst>
      <p:ext uri="{BB962C8B-B14F-4D97-AF65-F5344CB8AC3E}">
        <p14:creationId xmlns:p14="http://schemas.microsoft.com/office/powerpoint/2010/main" val="1427159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23</a:t>
            </a:fld>
            <a:endParaRPr lang="en-US"/>
          </a:p>
        </p:txBody>
      </p:sp>
    </p:spTree>
    <p:extLst>
      <p:ext uri="{BB962C8B-B14F-4D97-AF65-F5344CB8AC3E}">
        <p14:creationId xmlns:p14="http://schemas.microsoft.com/office/powerpoint/2010/main" val="2084811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24</a:t>
            </a:fld>
            <a:endParaRPr lang="en-US"/>
          </a:p>
        </p:txBody>
      </p:sp>
    </p:spTree>
    <p:extLst>
      <p:ext uri="{BB962C8B-B14F-4D97-AF65-F5344CB8AC3E}">
        <p14:creationId xmlns:p14="http://schemas.microsoft.com/office/powerpoint/2010/main" val="3334635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25</a:t>
            </a:fld>
            <a:endParaRPr lang="en-US"/>
          </a:p>
        </p:txBody>
      </p:sp>
    </p:spTree>
    <p:extLst>
      <p:ext uri="{BB962C8B-B14F-4D97-AF65-F5344CB8AC3E}">
        <p14:creationId xmlns:p14="http://schemas.microsoft.com/office/powerpoint/2010/main" val="2492305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26</a:t>
            </a:fld>
            <a:endParaRPr lang="en-US"/>
          </a:p>
        </p:txBody>
      </p:sp>
    </p:spTree>
    <p:extLst>
      <p:ext uri="{BB962C8B-B14F-4D97-AF65-F5344CB8AC3E}">
        <p14:creationId xmlns:p14="http://schemas.microsoft.com/office/powerpoint/2010/main" val="1003009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27</a:t>
            </a:fld>
            <a:endParaRPr lang="en-US"/>
          </a:p>
        </p:txBody>
      </p:sp>
    </p:spTree>
    <p:extLst>
      <p:ext uri="{BB962C8B-B14F-4D97-AF65-F5344CB8AC3E}">
        <p14:creationId xmlns:p14="http://schemas.microsoft.com/office/powerpoint/2010/main" val="959314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28</a:t>
            </a:fld>
            <a:endParaRPr lang="en-US"/>
          </a:p>
        </p:txBody>
      </p:sp>
    </p:spTree>
    <p:extLst>
      <p:ext uri="{BB962C8B-B14F-4D97-AF65-F5344CB8AC3E}">
        <p14:creationId xmlns:p14="http://schemas.microsoft.com/office/powerpoint/2010/main" val="959314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29</a:t>
            </a:fld>
            <a:endParaRPr lang="en-US"/>
          </a:p>
        </p:txBody>
      </p:sp>
    </p:spTree>
    <p:extLst>
      <p:ext uri="{BB962C8B-B14F-4D97-AF65-F5344CB8AC3E}">
        <p14:creationId xmlns:p14="http://schemas.microsoft.com/office/powerpoint/2010/main" val="392829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3</a:t>
            </a:fld>
            <a:endParaRPr lang="en-US"/>
          </a:p>
        </p:txBody>
      </p:sp>
    </p:spTree>
    <p:extLst>
      <p:ext uri="{BB962C8B-B14F-4D97-AF65-F5344CB8AC3E}">
        <p14:creationId xmlns:p14="http://schemas.microsoft.com/office/powerpoint/2010/main" val="884277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30</a:t>
            </a:fld>
            <a:endParaRPr lang="en-US"/>
          </a:p>
        </p:txBody>
      </p:sp>
    </p:spTree>
    <p:extLst>
      <p:ext uri="{BB962C8B-B14F-4D97-AF65-F5344CB8AC3E}">
        <p14:creationId xmlns:p14="http://schemas.microsoft.com/office/powerpoint/2010/main" val="2243735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31</a:t>
            </a:fld>
            <a:endParaRPr lang="en-US"/>
          </a:p>
        </p:txBody>
      </p:sp>
    </p:spTree>
    <p:extLst>
      <p:ext uri="{BB962C8B-B14F-4D97-AF65-F5344CB8AC3E}">
        <p14:creationId xmlns:p14="http://schemas.microsoft.com/office/powerpoint/2010/main" val="646759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32</a:t>
            </a:fld>
            <a:endParaRPr lang="en-US"/>
          </a:p>
        </p:txBody>
      </p:sp>
    </p:spTree>
    <p:extLst>
      <p:ext uri="{BB962C8B-B14F-4D97-AF65-F5344CB8AC3E}">
        <p14:creationId xmlns:p14="http://schemas.microsoft.com/office/powerpoint/2010/main" val="1579652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33</a:t>
            </a:fld>
            <a:endParaRPr lang="en-US"/>
          </a:p>
        </p:txBody>
      </p:sp>
    </p:spTree>
    <p:extLst>
      <p:ext uri="{BB962C8B-B14F-4D97-AF65-F5344CB8AC3E}">
        <p14:creationId xmlns:p14="http://schemas.microsoft.com/office/powerpoint/2010/main" val="2429419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34</a:t>
            </a:fld>
            <a:endParaRPr lang="en-US"/>
          </a:p>
        </p:txBody>
      </p:sp>
    </p:spTree>
    <p:extLst>
      <p:ext uri="{BB962C8B-B14F-4D97-AF65-F5344CB8AC3E}">
        <p14:creationId xmlns:p14="http://schemas.microsoft.com/office/powerpoint/2010/main" val="184999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 ribbon</a:t>
            </a:r>
            <a:r>
              <a:rPr lang="en-US" baseline="0" dirty="0"/>
              <a:t> lettering</a:t>
            </a:r>
          </a:p>
          <a:p>
            <a:r>
              <a:rPr lang="en-US" baseline="0" dirty="0"/>
              <a:t>Easel leg embellishments </a:t>
            </a:r>
          </a:p>
          <a:p>
            <a:r>
              <a:rPr lang="en-US" baseline="0" dirty="0"/>
              <a:t>Baskets of curly willow, birch branches, reeds, or similar material</a:t>
            </a:r>
          </a:p>
          <a:p>
            <a:endParaRPr lang="en-US" baseline="0" dirty="0"/>
          </a:p>
        </p:txBody>
      </p:sp>
      <p:sp>
        <p:nvSpPr>
          <p:cNvPr id="4" name="Slide Number Placeholder 3"/>
          <p:cNvSpPr>
            <a:spLocks noGrp="1"/>
          </p:cNvSpPr>
          <p:nvPr>
            <p:ph type="sldNum" sz="quarter" idx="10"/>
          </p:nvPr>
        </p:nvSpPr>
        <p:spPr/>
        <p:txBody>
          <a:bodyPr/>
          <a:lstStyle/>
          <a:p>
            <a:fld id="{1B514728-E34D-4F0D-B00F-9FBE42362416}" type="slidenum">
              <a:rPr lang="en-US" smtClean="0"/>
              <a:pPr/>
              <a:t>35</a:t>
            </a:fld>
            <a:endParaRPr lang="en-US"/>
          </a:p>
        </p:txBody>
      </p:sp>
    </p:spTree>
    <p:extLst>
      <p:ext uri="{BB962C8B-B14F-4D97-AF65-F5344CB8AC3E}">
        <p14:creationId xmlns:p14="http://schemas.microsoft.com/office/powerpoint/2010/main" val="2085857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36</a:t>
            </a:fld>
            <a:endParaRPr lang="en-US"/>
          </a:p>
        </p:txBody>
      </p:sp>
    </p:spTree>
    <p:extLst>
      <p:ext uri="{BB962C8B-B14F-4D97-AF65-F5344CB8AC3E}">
        <p14:creationId xmlns:p14="http://schemas.microsoft.com/office/powerpoint/2010/main" val="3059334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37</a:t>
            </a:fld>
            <a:endParaRPr lang="en-US"/>
          </a:p>
        </p:txBody>
      </p:sp>
    </p:spTree>
    <p:extLst>
      <p:ext uri="{BB962C8B-B14F-4D97-AF65-F5344CB8AC3E}">
        <p14:creationId xmlns:p14="http://schemas.microsoft.com/office/powerpoint/2010/main" val="2718473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38</a:t>
            </a:fld>
            <a:endParaRPr lang="en-US"/>
          </a:p>
        </p:txBody>
      </p:sp>
    </p:spTree>
    <p:extLst>
      <p:ext uri="{BB962C8B-B14F-4D97-AF65-F5344CB8AC3E}">
        <p14:creationId xmlns:p14="http://schemas.microsoft.com/office/powerpoint/2010/main" val="7545271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39</a:t>
            </a:fld>
            <a:endParaRPr lang="en-US"/>
          </a:p>
        </p:txBody>
      </p:sp>
    </p:spTree>
    <p:extLst>
      <p:ext uri="{BB962C8B-B14F-4D97-AF65-F5344CB8AC3E}">
        <p14:creationId xmlns:p14="http://schemas.microsoft.com/office/powerpoint/2010/main" val="4235572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4</a:t>
            </a:fld>
            <a:endParaRPr lang="en-US"/>
          </a:p>
        </p:txBody>
      </p:sp>
    </p:spTree>
    <p:extLst>
      <p:ext uri="{BB962C8B-B14F-4D97-AF65-F5344CB8AC3E}">
        <p14:creationId xmlns:p14="http://schemas.microsoft.com/office/powerpoint/2010/main" val="1935891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40</a:t>
            </a:fld>
            <a:endParaRPr lang="en-US"/>
          </a:p>
        </p:txBody>
      </p:sp>
    </p:spTree>
    <p:extLst>
      <p:ext uri="{BB962C8B-B14F-4D97-AF65-F5344CB8AC3E}">
        <p14:creationId xmlns:p14="http://schemas.microsoft.com/office/powerpoint/2010/main" val="363697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41</a:t>
            </a:fld>
            <a:endParaRPr lang="en-US"/>
          </a:p>
        </p:txBody>
      </p:sp>
    </p:spTree>
    <p:extLst>
      <p:ext uri="{BB962C8B-B14F-4D97-AF65-F5344CB8AC3E}">
        <p14:creationId xmlns:p14="http://schemas.microsoft.com/office/powerpoint/2010/main" val="36289267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42</a:t>
            </a:fld>
            <a:endParaRPr lang="en-US"/>
          </a:p>
        </p:txBody>
      </p:sp>
    </p:spTree>
    <p:extLst>
      <p:ext uri="{BB962C8B-B14F-4D97-AF65-F5344CB8AC3E}">
        <p14:creationId xmlns:p14="http://schemas.microsoft.com/office/powerpoint/2010/main" val="2058715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43</a:t>
            </a:fld>
            <a:endParaRPr lang="en-US"/>
          </a:p>
        </p:txBody>
      </p:sp>
    </p:spTree>
    <p:extLst>
      <p:ext uri="{BB962C8B-B14F-4D97-AF65-F5344CB8AC3E}">
        <p14:creationId xmlns:p14="http://schemas.microsoft.com/office/powerpoint/2010/main" val="4565658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44</a:t>
            </a:fld>
            <a:endParaRPr lang="en-US"/>
          </a:p>
        </p:txBody>
      </p:sp>
    </p:spTree>
    <p:extLst>
      <p:ext uri="{BB962C8B-B14F-4D97-AF65-F5344CB8AC3E}">
        <p14:creationId xmlns:p14="http://schemas.microsoft.com/office/powerpoint/2010/main" val="2322352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45</a:t>
            </a:fld>
            <a:endParaRPr lang="en-US"/>
          </a:p>
        </p:txBody>
      </p:sp>
    </p:spTree>
    <p:extLst>
      <p:ext uri="{BB962C8B-B14F-4D97-AF65-F5344CB8AC3E}">
        <p14:creationId xmlns:p14="http://schemas.microsoft.com/office/powerpoint/2010/main" val="22401611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46</a:t>
            </a:fld>
            <a:endParaRPr lang="en-US"/>
          </a:p>
        </p:txBody>
      </p:sp>
    </p:spTree>
    <p:extLst>
      <p:ext uri="{BB962C8B-B14F-4D97-AF65-F5344CB8AC3E}">
        <p14:creationId xmlns:p14="http://schemas.microsoft.com/office/powerpoint/2010/main" val="1125851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48</a:t>
            </a:fld>
            <a:endParaRPr lang="en-US"/>
          </a:p>
        </p:txBody>
      </p:sp>
    </p:spTree>
    <p:extLst>
      <p:ext uri="{BB962C8B-B14F-4D97-AF65-F5344CB8AC3E}">
        <p14:creationId xmlns:p14="http://schemas.microsoft.com/office/powerpoint/2010/main" val="3072917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49</a:t>
            </a:fld>
            <a:endParaRPr lang="en-US"/>
          </a:p>
        </p:txBody>
      </p:sp>
    </p:spTree>
    <p:extLst>
      <p:ext uri="{BB962C8B-B14F-4D97-AF65-F5344CB8AC3E}">
        <p14:creationId xmlns:p14="http://schemas.microsoft.com/office/powerpoint/2010/main" val="2696856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50</a:t>
            </a:fld>
            <a:endParaRPr lang="en-US"/>
          </a:p>
        </p:txBody>
      </p:sp>
    </p:spTree>
    <p:extLst>
      <p:ext uri="{BB962C8B-B14F-4D97-AF65-F5344CB8AC3E}">
        <p14:creationId xmlns:p14="http://schemas.microsoft.com/office/powerpoint/2010/main" val="3355236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5</a:t>
            </a:fld>
            <a:endParaRPr lang="en-US"/>
          </a:p>
        </p:txBody>
      </p:sp>
    </p:spTree>
    <p:extLst>
      <p:ext uri="{BB962C8B-B14F-4D97-AF65-F5344CB8AC3E}">
        <p14:creationId xmlns:p14="http://schemas.microsoft.com/office/powerpoint/2010/main" val="19546096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51</a:t>
            </a:fld>
            <a:endParaRPr lang="en-US"/>
          </a:p>
        </p:txBody>
      </p:sp>
    </p:spTree>
    <p:extLst>
      <p:ext uri="{BB962C8B-B14F-4D97-AF65-F5344CB8AC3E}">
        <p14:creationId xmlns:p14="http://schemas.microsoft.com/office/powerpoint/2010/main" val="42802247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52</a:t>
            </a:fld>
            <a:endParaRPr lang="en-US"/>
          </a:p>
        </p:txBody>
      </p:sp>
    </p:spTree>
    <p:extLst>
      <p:ext uri="{BB962C8B-B14F-4D97-AF65-F5344CB8AC3E}">
        <p14:creationId xmlns:p14="http://schemas.microsoft.com/office/powerpoint/2010/main" val="32736244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53</a:t>
            </a:fld>
            <a:endParaRPr lang="en-US"/>
          </a:p>
        </p:txBody>
      </p:sp>
    </p:spTree>
    <p:extLst>
      <p:ext uri="{BB962C8B-B14F-4D97-AF65-F5344CB8AC3E}">
        <p14:creationId xmlns:p14="http://schemas.microsoft.com/office/powerpoint/2010/main" val="30485313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54</a:t>
            </a:fld>
            <a:endParaRPr lang="en-US"/>
          </a:p>
        </p:txBody>
      </p:sp>
    </p:spTree>
    <p:extLst>
      <p:ext uri="{BB962C8B-B14F-4D97-AF65-F5344CB8AC3E}">
        <p14:creationId xmlns:p14="http://schemas.microsoft.com/office/powerpoint/2010/main" val="3642410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55</a:t>
            </a:fld>
            <a:endParaRPr lang="en-US"/>
          </a:p>
        </p:txBody>
      </p:sp>
    </p:spTree>
    <p:extLst>
      <p:ext uri="{BB962C8B-B14F-4D97-AF65-F5344CB8AC3E}">
        <p14:creationId xmlns:p14="http://schemas.microsoft.com/office/powerpoint/2010/main" val="3642410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56</a:t>
            </a:fld>
            <a:endParaRPr lang="en-US"/>
          </a:p>
        </p:txBody>
      </p:sp>
    </p:spTree>
    <p:extLst>
      <p:ext uri="{BB962C8B-B14F-4D97-AF65-F5344CB8AC3E}">
        <p14:creationId xmlns:p14="http://schemas.microsoft.com/office/powerpoint/2010/main" val="3341983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57</a:t>
            </a:fld>
            <a:endParaRPr lang="en-US"/>
          </a:p>
        </p:txBody>
      </p:sp>
    </p:spTree>
    <p:extLst>
      <p:ext uri="{BB962C8B-B14F-4D97-AF65-F5344CB8AC3E}">
        <p14:creationId xmlns:p14="http://schemas.microsoft.com/office/powerpoint/2010/main" val="3176492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58</a:t>
            </a:fld>
            <a:endParaRPr lang="en-US"/>
          </a:p>
        </p:txBody>
      </p:sp>
    </p:spTree>
    <p:extLst>
      <p:ext uri="{BB962C8B-B14F-4D97-AF65-F5344CB8AC3E}">
        <p14:creationId xmlns:p14="http://schemas.microsoft.com/office/powerpoint/2010/main" val="361486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59</a:t>
            </a:fld>
            <a:endParaRPr lang="en-US"/>
          </a:p>
        </p:txBody>
      </p:sp>
    </p:spTree>
    <p:extLst>
      <p:ext uri="{BB962C8B-B14F-4D97-AF65-F5344CB8AC3E}">
        <p14:creationId xmlns:p14="http://schemas.microsoft.com/office/powerpoint/2010/main" val="38946780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60</a:t>
            </a:fld>
            <a:endParaRPr lang="en-US"/>
          </a:p>
        </p:txBody>
      </p:sp>
    </p:spTree>
    <p:extLst>
      <p:ext uri="{BB962C8B-B14F-4D97-AF65-F5344CB8AC3E}">
        <p14:creationId xmlns:p14="http://schemas.microsoft.com/office/powerpoint/2010/main" val="3376676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6</a:t>
            </a:fld>
            <a:endParaRPr lang="en-US"/>
          </a:p>
        </p:txBody>
      </p:sp>
    </p:spTree>
    <p:extLst>
      <p:ext uri="{BB962C8B-B14F-4D97-AF65-F5344CB8AC3E}">
        <p14:creationId xmlns:p14="http://schemas.microsoft.com/office/powerpoint/2010/main" val="503031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61</a:t>
            </a:fld>
            <a:endParaRPr lang="en-US"/>
          </a:p>
        </p:txBody>
      </p:sp>
    </p:spTree>
    <p:extLst>
      <p:ext uri="{BB962C8B-B14F-4D97-AF65-F5344CB8AC3E}">
        <p14:creationId xmlns:p14="http://schemas.microsoft.com/office/powerpoint/2010/main" val="16212009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62</a:t>
            </a:fld>
            <a:endParaRPr lang="en-US"/>
          </a:p>
        </p:txBody>
      </p:sp>
    </p:spTree>
    <p:extLst>
      <p:ext uri="{BB962C8B-B14F-4D97-AF65-F5344CB8AC3E}">
        <p14:creationId xmlns:p14="http://schemas.microsoft.com/office/powerpoint/2010/main" val="36356947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63</a:t>
            </a:fld>
            <a:endParaRPr lang="en-US"/>
          </a:p>
        </p:txBody>
      </p:sp>
    </p:spTree>
    <p:extLst>
      <p:ext uri="{BB962C8B-B14F-4D97-AF65-F5344CB8AC3E}">
        <p14:creationId xmlns:p14="http://schemas.microsoft.com/office/powerpoint/2010/main" val="19264941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64</a:t>
            </a:fld>
            <a:endParaRPr lang="en-US"/>
          </a:p>
        </p:txBody>
      </p:sp>
    </p:spTree>
    <p:extLst>
      <p:ext uri="{BB962C8B-B14F-4D97-AF65-F5344CB8AC3E}">
        <p14:creationId xmlns:p14="http://schemas.microsoft.com/office/powerpoint/2010/main" val="16575301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65</a:t>
            </a:fld>
            <a:endParaRPr lang="en-US"/>
          </a:p>
        </p:txBody>
      </p:sp>
    </p:spTree>
    <p:extLst>
      <p:ext uri="{BB962C8B-B14F-4D97-AF65-F5344CB8AC3E}">
        <p14:creationId xmlns:p14="http://schemas.microsoft.com/office/powerpoint/2010/main" val="13034595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66</a:t>
            </a:fld>
            <a:endParaRPr lang="en-US"/>
          </a:p>
        </p:txBody>
      </p:sp>
    </p:spTree>
    <p:extLst>
      <p:ext uri="{BB962C8B-B14F-4D97-AF65-F5344CB8AC3E}">
        <p14:creationId xmlns:p14="http://schemas.microsoft.com/office/powerpoint/2010/main" val="40461164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67</a:t>
            </a:fld>
            <a:endParaRPr lang="en-US"/>
          </a:p>
        </p:txBody>
      </p:sp>
    </p:spTree>
    <p:extLst>
      <p:ext uri="{BB962C8B-B14F-4D97-AF65-F5344CB8AC3E}">
        <p14:creationId xmlns:p14="http://schemas.microsoft.com/office/powerpoint/2010/main" val="38075026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68</a:t>
            </a:fld>
            <a:endParaRPr lang="en-US"/>
          </a:p>
        </p:txBody>
      </p:sp>
    </p:spTree>
    <p:extLst>
      <p:ext uri="{BB962C8B-B14F-4D97-AF65-F5344CB8AC3E}">
        <p14:creationId xmlns:p14="http://schemas.microsoft.com/office/powerpoint/2010/main" val="36527690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69</a:t>
            </a:fld>
            <a:endParaRPr lang="en-US"/>
          </a:p>
        </p:txBody>
      </p:sp>
    </p:spTree>
    <p:extLst>
      <p:ext uri="{BB962C8B-B14F-4D97-AF65-F5344CB8AC3E}">
        <p14:creationId xmlns:p14="http://schemas.microsoft.com/office/powerpoint/2010/main" val="29524457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70</a:t>
            </a:fld>
            <a:endParaRPr lang="en-US"/>
          </a:p>
        </p:txBody>
      </p:sp>
    </p:spTree>
    <p:extLst>
      <p:ext uri="{BB962C8B-B14F-4D97-AF65-F5344CB8AC3E}">
        <p14:creationId xmlns:p14="http://schemas.microsoft.com/office/powerpoint/2010/main" val="257477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7</a:t>
            </a:fld>
            <a:endParaRPr lang="en-US"/>
          </a:p>
        </p:txBody>
      </p:sp>
    </p:spTree>
    <p:extLst>
      <p:ext uri="{BB962C8B-B14F-4D97-AF65-F5344CB8AC3E}">
        <p14:creationId xmlns:p14="http://schemas.microsoft.com/office/powerpoint/2010/main" val="2048266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71</a:t>
            </a:fld>
            <a:endParaRPr lang="en-US"/>
          </a:p>
        </p:txBody>
      </p:sp>
    </p:spTree>
    <p:extLst>
      <p:ext uri="{BB962C8B-B14F-4D97-AF65-F5344CB8AC3E}">
        <p14:creationId xmlns:p14="http://schemas.microsoft.com/office/powerpoint/2010/main" val="5996195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72</a:t>
            </a:fld>
            <a:endParaRPr lang="en-US"/>
          </a:p>
        </p:txBody>
      </p:sp>
    </p:spTree>
    <p:extLst>
      <p:ext uri="{BB962C8B-B14F-4D97-AF65-F5344CB8AC3E}">
        <p14:creationId xmlns:p14="http://schemas.microsoft.com/office/powerpoint/2010/main" val="23681300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73</a:t>
            </a:fld>
            <a:endParaRPr lang="en-US"/>
          </a:p>
        </p:txBody>
      </p:sp>
    </p:spTree>
    <p:extLst>
      <p:ext uri="{BB962C8B-B14F-4D97-AF65-F5344CB8AC3E}">
        <p14:creationId xmlns:p14="http://schemas.microsoft.com/office/powerpoint/2010/main" val="39478008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74</a:t>
            </a:fld>
            <a:endParaRPr lang="en-US"/>
          </a:p>
        </p:txBody>
      </p:sp>
    </p:spTree>
    <p:extLst>
      <p:ext uri="{BB962C8B-B14F-4D97-AF65-F5344CB8AC3E}">
        <p14:creationId xmlns:p14="http://schemas.microsoft.com/office/powerpoint/2010/main" val="30288200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75</a:t>
            </a:fld>
            <a:endParaRPr lang="en-US"/>
          </a:p>
        </p:txBody>
      </p:sp>
    </p:spTree>
    <p:extLst>
      <p:ext uri="{BB962C8B-B14F-4D97-AF65-F5344CB8AC3E}">
        <p14:creationId xmlns:p14="http://schemas.microsoft.com/office/powerpoint/2010/main" val="36054678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76</a:t>
            </a:fld>
            <a:endParaRPr lang="en-US"/>
          </a:p>
        </p:txBody>
      </p:sp>
    </p:spTree>
    <p:extLst>
      <p:ext uri="{BB962C8B-B14F-4D97-AF65-F5344CB8AC3E}">
        <p14:creationId xmlns:p14="http://schemas.microsoft.com/office/powerpoint/2010/main" val="22709387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77</a:t>
            </a:fld>
            <a:endParaRPr lang="en-US"/>
          </a:p>
        </p:txBody>
      </p:sp>
    </p:spTree>
    <p:extLst>
      <p:ext uri="{BB962C8B-B14F-4D97-AF65-F5344CB8AC3E}">
        <p14:creationId xmlns:p14="http://schemas.microsoft.com/office/powerpoint/2010/main" val="35711035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78</a:t>
            </a:fld>
            <a:endParaRPr lang="en-US"/>
          </a:p>
        </p:txBody>
      </p:sp>
    </p:spTree>
    <p:extLst>
      <p:ext uri="{BB962C8B-B14F-4D97-AF65-F5344CB8AC3E}">
        <p14:creationId xmlns:p14="http://schemas.microsoft.com/office/powerpoint/2010/main" val="19441366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79</a:t>
            </a:fld>
            <a:endParaRPr lang="en-US"/>
          </a:p>
        </p:txBody>
      </p:sp>
    </p:spTree>
    <p:extLst>
      <p:ext uri="{BB962C8B-B14F-4D97-AF65-F5344CB8AC3E}">
        <p14:creationId xmlns:p14="http://schemas.microsoft.com/office/powerpoint/2010/main" val="23911301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80</a:t>
            </a:fld>
            <a:endParaRPr lang="en-US"/>
          </a:p>
        </p:txBody>
      </p:sp>
    </p:spTree>
    <p:extLst>
      <p:ext uri="{BB962C8B-B14F-4D97-AF65-F5344CB8AC3E}">
        <p14:creationId xmlns:p14="http://schemas.microsoft.com/office/powerpoint/2010/main" val="347403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8</a:t>
            </a:fld>
            <a:endParaRPr lang="en-US"/>
          </a:p>
        </p:txBody>
      </p:sp>
    </p:spTree>
    <p:extLst>
      <p:ext uri="{BB962C8B-B14F-4D97-AF65-F5344CB8AC3E}">
        <p14:creationId xmlns:p14="http://schemas.microsoft.com/office/powerpoint/2010/main" val="21043437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81</a:t>
            </a:fld>
            <a:endParaRPr lang="en-US"/>
          </a:p>
        </p:txBody>
      </p:sp>
    </p:spTree>
    <p:extLst>
      <p:ext uri="{BB962C8B-B14F-4D97-AF65-F5344CB8AC3E}">
        <p14:creationId xmlns:p14="http://schemas.microsoft.com/office/powerpoint/2010/main" val="4844940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82</a:t>
            </a:fld>
            <a:endParaRPr lang="en-US"/>
          </a:p>
        </p:txBody>
      </p:sp>
    </p:spTree>
    <p:extLst>
      <p:ext uri="{BB962C8B-B14F-4D97-AF65-F5344CB8AC3E}">
        <p14:creationId xmlns:p14="http://schemas.microsoft.com/office/powerpoint/2010/main" val="36592484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83</a:t>
            </a:fld>
            <a:endParaRPr lang="en-US"/>
          </a:p>
        </p:txBody>
      </p:sp>
    </p:spTree>
    <p:extLst>
      <p:ext uri="{BB962C8B-B14F-4D97-AF65-F5344CB8AC3E}">
        <p14:creationId xmlns:p14="http://schemas.microsoft.com/office/powerpoint/2010/main" val="37451553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84</a:t>
            </a:fld>
            <a:endParaRPr lang="en-US"/>
          </a:p>
        </p:txBody>
      </p:sp>
    </p:spTree>
    <p:extLst>
      <p:ext uri="{BB962C8B-B14F-4D97-AF65-F5344CB8AC3E}">
        <p14:creationId xmlns:p14="http://schemas.microsoft.com/office/powerpoint/2010/main" val="117168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A967DC-57E5-4C12-ABE9-5AAE7F818EC4}" type="slidenum">
              <a:rPr lang="en-US" smtClean="0"/>
              <a:pPr/>
              <a:t>9</a:t>
            </a:fld>
            <a:endParaRPr lang="en-US"/>
          </a:p>
        </p:txBody>
      </p:sp>
    </p:spTree>
    <p:extLst>
      <p:ext uri="{BB962C8B-B14F-4D97-AF65-F5344CB8AC3E}">
        <p14:creationId xmlns:p14="http://schemas.microsoft.com/office/powerpoint/2010/main" val="1423644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58C6F32-2694-4CA6-8EF3-1A654A8D8B3E}" type="datetime1">
              <a:rPr lang="en-US"/>
              <a:pPr/>
              <a:t>7/29/2019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5A45EF6-0B05-4376-B006-B76FDC031F2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D50D96-8C5B-491E-9C1B-E9F2A1EA3CEA}" type="datetime1">
              <a:rPr lang="en-US"/>
              <a:pPr/>
              <a:t>7/29/2019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C53E5BA-AED4-42BB-9372-7E86298DDDB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F3B1B96-A11B-4B18-BB15-4C83B1AF1E2F}" type="datetime1">
              <a:rPr lang="en-US"/>
              <a:pPr/>
              <a:t>7/29/2019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7912E81-0055-4F54-B061-BF9CE914B1D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587155C-4F61-4B6B-8AAD-2E5E05E520D8}" type="datetime1">
              <a:rPr lang="en-US"/>
              <a:pPr/>
              <a:t>7/29/2019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D413F5C-8DDF-4B99-8767-3518CB7D0BD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8B0B43A-9B17-4F88-9579-81AF012C07CB}" type="datetime1">
              <a:rPr lang="en-US"/>
              <a:pPr/>
              <a:t>7/29/2019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DEE6C7-9414-42B8-806F-08DC8C3737B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E345A2E7-EADD-45B0-BAD3-F97527FBE808}" type="datetime1">
              <a:rPr lang="en-US"/>
              <a:pPr/>
              <a:t>7/29/2019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8A7445B-BF40-4BE5-B793-7B44D5AC742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9E10061-12DF-47D8-806D-7C4068B188FE}" type="datetime1">
              <a:rPr lang="en-US"/>
              <a:pPr/>
              <a:t>7/29/2019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65C993B-6A84-433A-8472-0C5916532CD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3E1CDB38-40F3-4EC4-8DA1-9B5670642A8A}" type="datetime1">
              <a:rPr lang="en-US"/>
              <a:pPr/>
              <a:t>7/29/2019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4082695-DC1F-453A-81B7-69C99C4FC44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35068E7-2EF0-4CE4-8A57-8B9887DC0E59}" type="datetime1">
              <a:rPr lang="en-US"/>
              <a:pPr/>
              <a:t>7/29/2019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2962F2C-C6DF-4C9D-9B7E-E99C35D149B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6D845595-6420-46C7-988D-84D97CF382D9}" type="datetime1">
              <a:rPr lang="en-US"/>
              <a:pPr/>
              <a:t>7/29/2019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1D0E704-C11C-4B89-A4F4-B6BB49199C8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0A750B1C-8C64-4F2A-AD5F-D41EDBC1C702}" type="datetime1">
              <a:rPr lang="en-US"/>
              <a:pPr/>
              <a:t>7/29/2019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D1FEFDE-D879-4C86-B425-60510B37564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8629E48F-1C8C-4BA3-A01C-07F3F5EBFF10}" type="datetime1">
              <a:rPr lang="en-US"/>
              <a:pPr/>
              <a:t>7/29/2019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29F30DC1-FA84-4E8D-BA04-3E7E4D0BE02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xml"/><Relationship Id="rId7" Type="http://schemas.openxmlformats.org/officeDocument/2006/relationships/image" Target="../media/image40.png"/><Relationship Id="rId2" Type="http://schemas.openxmlformats.org/officeDocument/2006/relationships/audio" Target="file:///C:\Users\Janet\Documents\mcadams\sympathy%20presentation\Radio%202_final.wav" TargetMode="External"/><Relationship Id="rId1" Type="http://schemas.openxmlformats.org/officeDocument/2006/relationships/audio" Target="file:///C:\Users\Janet\Documents\mcadams\sympathy%20presentation\Radio%201_final.wav" TargetMode="Externa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jpeg"/><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jpeg"/><Relationship Id="rId9"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5.JP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61.jpe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62.jpe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66.jpe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jpeg"/><Relationship Id="rId7"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3.jpeg"/><Relationship Id="rId9"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74.jpg"/><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81.jpeg"/><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85.jpg"/><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86.jpeg"/><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87.jpeg"/><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88.jpeg"/><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89.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90.jpeg"/><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91.png"/><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94.jpeg"/><Relationship Id="rId4" Type="http://schemas.openxmlformats.org/officeDocument/2006/relationships/image" Target="../media/image3.jpe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95.jpeg"/><Relationship Id="rId4" Type="http://schemas.openxmlformats.org/officeDocument/2006/relationships/image" Target="../media/image82.jpe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82.jpeg"/><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97.jpeg"/><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98.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99.jpg"/><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100.jpeg"/><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3.jpe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2.jpeg"/></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3.jpe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3.jpe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1.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3.jpe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g"/><Relationship Id="rId4" Type="http://schemas.openxmlformats.org/officeDocument/2006/relationships/image" Target="../media/image3.jpeg"/></Relationships>
</file>

<file path=ppt/slides/_rels/slide82.xml.rels><?xml version="1.0" encoding="UTF-8" standalone="yes"?>
<Relationships xmlns="http://schemas.openxmlformats.org/package/2006/relationships"><Relationship Id="rId8" Type="http://schemas.openxmlformats.org/officeDocument/2006/relationships/hyperlink" Target="http://www.thefaithcollection.com/" TargetMode="External"/><Relationship Id="rId13" Type="http://schemas.openxmlformats.org/officeDocument/2006/relationships/hyperlink" Target="http://www.pavilliongift.com/" TargetMode="External"/><Relationship Id="rId3" Type="http://schemas.openxmlformats.org/officeDocument/2006/relationships/image" Target="../media/image2.jpeg"/><Relationship Id="rId7" Type="http://schemas.openxmlformats.org/officeDocument/2006/relationships/hyperlink" Target="http://www.manualww.com/" TargetMode="External"/><Relationship Id="rId12" Type="http://schemas.openxmlformats.org/officeDocument/2006/relationships/hyperlink" Target="http://www.amscan.com/" TargetMode="External"/><Relationship Id="rId2" Type="http://schemas.openxmlformats.org/officeDocument/2006/relationships/notesSlide" Target="../notesSlides/notesSlide81.xml"/><Relationship Id="rId16" Type="http://schemas.openxmlformats.org/officeDocument/2006/relationships/hyperlink" Target="http://www.viabella.com/" TargetMode="External"/><Relationship Id="rId1" Type="http://schemas.openxmlformats.org/officeDocument/2006/relationships/slideLayout" Target="../slideLayouts/slideLayout2.xml"/><Relationship Id="rId6" Type="http://schemas.openxmlformats.org/officeDocument/2006/relationships/hyperlink" Target="http://www.kayberry.com/" TargetMode="External"/><Relationship Id="rId11" Type="http://schemas.openxmlformats.org/officeDocument/2006/relationships/hyperlink" Target="http://www.myevergreenonline.com/" TargetMode="External"/><Relationship Id="rId5" Type="http://schemas.openxmlformats.org/officeDocument/2006/relationships/hyperlink" Target="http://www.napcoimports.com/" TargetMode="External"/><Relationship Id="rId15" Type="http://schemas.openxmlformats.org/officeDocument/2006/relationships/hyperlink" Target="http://www.roman.com/" TargetMode="External"/><Relationship Id="rId10" Type="http://schemas.openxmlformats.org/officeDocument/2006/relationships/hyperlink" Target="http://www.carsonhomeaccents.com/" TargetMode="External"/><Relationship Id="rId4" Type="http://schemas.openxmlformats.org/officeDocument/2006/relationships/image" Target="../media/image3.jpeg"/><Relationship Id="rId9" Type="http://schemas.openxmlformats.org/officeDocument/2006/relationships/hyperlink" Target="http://www.booksoflove.com/" TargetMode="External"/><Relationship Id="rId14" Type="http://schemas.openxmlformats.org/officeDocument/2006/relationships/hyperlink" Target="http://www.riverofgoods.com/"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14.jp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381000" y="742950"/>
            <a:ext cx="8382000" cy="2457450"/>
          </a:xfrm>
        </p:spPr>
        <p:txBody>
          <a:bodyPr/>
          <a:lstStyle/>
          <a:p>
            <a:pPr eaLnBrk="1" hangingPunct="1"/>
            <a:r>
              <a:rPr lang="en-US" sz="3500" b="1" dirty="0">
                <a:solidFill>
                  <a:srgbClr val="953735"/>
                </a:solidFill>
                <a:latin typeface="Arial Black"/>
                <a:ea typeface="ＭＳ Ｐゴシック"/>
              </a:rPr>
              <a:t>HOW TO CAPITALIZE ON SYMPATHY TRIBUTE SALES</a:t>
            </a:r>
            <a:endParaRPr lang="en-US" sz="3500" dirty="0">
              <a:solidFill>
                <a:srgbClr val="953735"/>
              </a:solidFill>
              <a:latin typeface="Arial Black"/>
              <a:ea typeface="ＭＳ Ｐゴシック"/>
            </a:endParaRPr>
          </a:p>
        </p:txBody>
      </p:sp>
      <p:pic>
        <p:nvPicPr>
          <p:cNvPr id="13314" name="Picture 3" descr="C:\Users\Sam\Desktop\Picture1.jpg"/>
          <p:cNvPicPr>
            <a:picLocks noChangeAspect="1" noChangeArrowheads="1"/>
          </p:cNvPicPr>
          <p:nvPr/>
        </p:nvPicPr>
        <p:blipFill>
          <a:blip r:embed="rId3" cstate="print"/>
          <a:srcRect/>
          <a:stretch>
            <a:fillRect/>
          </a:stretch>
        </p:blipFill>
        <p:spPr bwMode="auto">
          <a:xfrm>
            <a:off x="0" y="6076950"/>
            <a:ext cx="9144000" cy="781050"/>
          </a:xfrm>
          <a:prstGeom prst="rect">
            <a:avLst/>
          </a:prstGeom>
          <a:noFill/>
          <a:ln w="9525">
            <a:noFill/>
            <a:miter lim="800000"/>
            <a:headEnd/>
            <a:tailEnd/>
          </a:ln>
        </p:spPr>
      </p:pic>
      <p:grpSp>
        <p:nvGrpSpPr>
          <p:cNvPr id="13315" name="Group 5"/>
          <p:cNvGrpSpPr>
            <a:grpSpLocks/>
          </p:cNvGrpSpPr>
          <p:nvPr/>
        </p:nvGrpSpPr>
        <p:grpSpPr bwMode="auto">
          <a:xfrm>
            <a:off x="0" y="5410200"/>
            <a:ext cx="9144000" cy="1447800"/>
            <a:chOff x="0" y="5410200"/>
            <a:chExt cx="9144000" cy="1447800"/>
          </a:xfrm>
        </p:grpSpPr>
        <p:pic>
          <p:nvPicPr>
            <p:cNvPr id="13318" name="Picture 2" descr="C:\Users\Sam\Desktop\Picture3.jpg"/>
            <p:cNvPicPr>
              <a:picLocks noChangeAspect="1" noChangeArrowheads="1"/>
            </p:cNvPicPr>
            <p:nvPr/>
          </p:nvPicPr>
          <p:blipFill>
            <a:blip r:embed="rId4" cstate="print"/>
            <a:srcRect/>
            <a:stretch>
              <a:fillRect/>
            </a:stretch>
          </p:blipFill>
          <p:spPr bwMode="auto">
            <a:xfrm>
              <a:off x="0" y="6019800"/>
              <a:ext cx="9144000" cy="838200"/>
            </a:xfrm>
            <a:prstGeom prst="rect">
              <a:avLst/>
            </a:prstGeom>
            <a:noFill/>
            <a:ln w="9525">
              <a:noFill/>
              <a:miter lim="800000"/>
              <a:headEnd/>
              <a:tailEnd/>
            </a:ln>
          </p:spPr>
        </p:pic>
        <p:pic>
          <p:nvPicPr>
            <p:cNvPr id="13319" name="Picture 3" descr="C:\Users\Sam\Desktop\McLieuOfWreathINFO.jpg"/>
            <p:cNvPicPr>
              <a:picLocks noChangeAspect="1" noChangeArrowheads="1"/>
            </p:cNvPicPr>
            <p:nvPr/>
          </p:nvPicPr>
          <p:blipFill>
            <a:blip r:embed="rId5" cstate="print"/>
            <a:srcRect/>
            <a:stretch>
              <a:fillRect/>
            </a:stretch>
          </p:blipFill>
          <p:spPr bwMode="auto">
            <a:xfrm>
              <a:off x="381000" y="5410200"/>
              <a:ext cx="1066800" cy="1288161"/>
            </a:xfrm>
            <a:prstGeom prst="rect">
              <a:avLst/>
            </a:prstGeom>
            <a:noFill/>
            <a:ln w="9525">
              <a:noFill/>
              <a:miter lim="800000"/>
              <a:headEnd/>
              <a:tailEnd/>
            </a:ln>
          </p:spPr>
        </p:pic>
      </p:grpSp>
      <p:sp>
        <p:nvSpPr>
          <p:cNvPr id="13316" name="TextBox 8"/>
          <p:cNvSpPr txBox="1">
            <a:spLocks noChangeArrowheads="1"/>
          </p:cNvSpPr>
          <p:nvPr/>
        </p:nvSpPr>
        <p:spPr bwMode="auto">
          <a:xfrm>
            <a:off x="914400" y="3332163"/>
            <a:ext cx="7620000" cy="1800493"/>
          </a:xfrm>
          <a:prstGeom prst="rect">
            <a:avLst/>
          </a:prstGeom>
          <a:noFill/>
          <a:ln w="9525">
            <a:noFill/>
            <a:miter lim="800000"/>
            <a:headEnd/>
            <a:tailEnd/>
          </a:ln>
        </p:spPr>
        <p:txBody>
          <a:bodyPr>
            <a:spAutoFit/>
          </a:bodyPr>
          <a:lstStyle/>
          <a:p>
            <a:pPr algn="ctr">
              <a:spcBef>
                <a:spcPts val="600"/>
              </a:spcBef>
            </a:pPr>
            <a:r>
              <a:rPr lang="en-US" sz="2400" dirty="0">
                <a:solidFill>
                  <a:srgbClr val="3A6638"/>
                </a:solidFill>
                <a:latin typeface="Arial Black" pitchFamily="34" charset="0"/>
              </a:rPr>
              <a:t>By</a:t>
            </a:r>
          </a:p>
          <a:p>
            <a:pPr algn="ctr">
              <a:spcBef>
                <a:spcPts val="600"/>
              </a:spcBef>
            </a:pPr>
            <a:r>
              <a:rPr lang="en-US" sz="2400" dirty="0">
                <a:solidFill>
                  <a:srgbClr val="3A6638"/>
                </a:solidFill>
                <a:latin typeface="Arial Black" pitchFamily="34" charset="0"/>
              </a:rPr>
              <a:t>McAdams Floral</a:t>
            </a:r>
          </a:p>
          <a:p>
            <a:pPr algn="ctr">
              <a:spcBef>
                <a:spcPts val="600"/>
              </a:spcBef>
            </a:pPr>
            <a:r>
              <a:rPr lang="en-US" sz="2400" dirty="0">
                <a:solidFill>
                  <a:srgbClr val="3A6638"/>
                </a:solidFill>
                <a:latin typeface="Arial Black" pitchFamily="34" charset="0"/>
              </a:rPr>
              <a:t>and</a:t>
            </a:r>
          </a:p>
          <a:p>
            <a:pPr algn="ctr">
              <a:spcBef>
                <a:spcPts val="600"/>
              </a:spcBef>
            </a:pPr>
            <a:r>
              <a:rPr lang="en-US" sz="2400" dirty="0">
                <a:solidFill>
                  <a:srgbClr val="3A6638"/>
                </a:solidFill>
                <a:latin typeface="Arial Black" pitchFamily="34" charset="0"/>
              </a:rPr>
              <a:t>InLieuOfFlowers.info</a:t>
            </a:r>
          </a:p>
        </p:txBody>
      </p:sp>
      <p:sp>
        <p:nvSpPr>
          <p:cNvPr id="13317" name="TextBox 9"/>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76200" y="0"/>
            <a:ext cx="8229600" cy="640080"/>
          </a:xfrm>
        </p:spPr>
        <p:txBody>
          <a:bodyPr/>
          <a:lstStyle/>
          <a:p>
            <a:pPr algn="l" eaLnBrk="1" hangingPunct="1"/>
            <a:r>
              <a:rPr lang="en-US" altLang="ja-JP" sz="3000" dirty="0">
                <a:solidFill>
                  <a:srgbClr val="3A6638"/>
                </a:solidFill>
                <a:latin typeface="Arial Black" pitchFamily="34" charset="0"/>
                <a:ea typeface="ＭＳ Ｐゴシック" pitchFamily="34" charset="-128"/>
              </a:rPr>
              <a:t>Branding Your Business</a:t>
            </a:r>
            <a:endParaRPr lang="en-US" sz="3000" dirty="0">
              <a:solidFill>
                <a:srgbClr val="3A6638"/>
              </a:solidFill>
              <a:latin typeface="Arial Black" pitchFamily="34" charset="0"/>
              <a:ea typeface="ＭＳ Ｐゴシック" pitchFamily="34" charset="-128"/>
            </a:endParaRPr>
          </a:p>
        </p:txBody>
      </p:sp>
      <p:sp>
        <p:nvSpPr>
          <p:cNvPr id="20482" name="Content Placeholder 2"/>
          <p:cNvSpPr>
            <a:spLocks noGrp="1"/>
          </p:cNvSpPr>
          <p:nvPr>
            <p:ph sz="half" idx="2"/>
          </p:nvPr>
        </p:nvSpPr>
        <p:spPr>
          <a:xfrm>
            <a:off x="304800" y="1219200"/>
            <a:ext cx="3124200" cy="3200400"/>
          </a:xfrm>
        </p:spPr>
        <p:txBody>
          <a:bodyPr/>
          <a:lstStyle/>
          <a:p>
            <a:pPr eaLnBrk="1" hangingPunct="1">
              <a:buClr>
                <a:srgbClr val="953735"/>
              </a:buClr>
              <a:buFont typeface="Wingdings" pitchFamily="2" charset="2"/>
              <a:buChar char="v"/>
            </a:pPr>
            <a:r>
              <a:rPr lang="en-US" sz="1800" dirty="0"/>
              <a:t>Carry the branding of your firm as a professional funeral florist through to your stationary, using a dedicated “sympathy mast” letterhead, for use when communicating with funeral directors and family members  of the deceased.</a:t>
            </a:r>
            <a:endParaRPr lang="en-US" sz="1800" dirty="0">
              <a:ea typeface="ＭＳ Ｐゴシック" pitchFamily="34" charset="-128"/>
            </a:endParaRPr>
          </a:p>
          <a:p>
            <a:pPr marL="342900" lvl="1" indent="-342900" eaLnBrk="1" hangingPunct="1">
              <a:buClr>
                <a:srgbClr val="953735"/>
              </a:buClr>
              <a:buFont typeface="Wingdings" pitchFamily="2" charset="2"/>
              <a:buChar char="v"/>
            </a:pPr>
            <a:endParaRPr lang="en-US" sz="1800" dirty="0">
              <a:ea typeface="ＭＳ Ｐゴシック" pitchFamily="34" charset="-128"/>
            </a:endParaRPr>
          </a:p>
        </p:txBody>
      </p:sp>
      <p:grpSp>
        <p:nvGrpSpPr>
          <p:cNvPr id="2" name="Group 8"/>
          <p:cNvGrpSpPr>
            <a:grpSpLocks/>
          </p:cNvGrpSpPr>
          <p:nvPr/>
        </p:nvGrpSpPr>
        <p:grpSpPr bwMode="auto">
          <a:xfrm>
            <a:off x="0" y="5410200"/>
            <a:ext cx="9144000" cy="1447800"/>
            <a:chOff x="0" y="5410200"/>
            <a:chExt cx="9144000" cy="1447800"/>
          </a:xfrm>
        </p:grpSpPr>
        <p:pic>
          <p:nvPicPr>
            <p:cNvPr id="20487"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20488"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pic>
        <p:nvPicPr>
          <p:cNvPr id="20484" name="Picture 13" descr="McBusinessF07(2).pdf"/>
          <p:cNvPicPr>
            <a:picLocks noChangeAspect="1"/>
          </p:cNvPicPr>
          <p:nvPr/>
        </p:nvPicPr>
        <p:blipFill>
          <a:blip r:embed="rId5" cstate="print"/>
          <a:stretch>
            <a:fillRect/>
          </a:stretch>
        </p:blipFill>
        <p:spPr bwMode="auto">
          <a:xfrm>
            <a:off x="3505200" y="761999"/>
            <a:ext cx="5562600" cy="5715701"/>
          </a:xfrm>
          <a:prstGeom prst="rect">
            <a:avLst/>
          </a:prstGeom>
          <a:ln w="6350">
            <a:noFill/>
          </a:ln>
        </p:spPr>
      </p:pic>
      <p:sp>
        <p:nvSpPr>
          <p:cNvPr id="20485"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76200" y="0"/>
            <a:ext cx="8534400" cy="914400"/>
          </a:xfrm>
        </p:spPr>
        <p:txBody>
          <a:bodyPr/>
          <a:lstStyle/>
          <a:p>
            <a:pPr algn="l" eaLnBrk="1" hangingPunct="1"/>
            <a:r>
              <a:rPr lang="en-US" sz="3000" dirty="0">
                <a:solidFill>
                  <a:srgbClr val="3A6638"/>
                </a:solidFill>
                <a:latin typeface="Arial Black" pitchFamily="34" charset="0"/>
                <a:ea typeface="ＭＳ Ｐゴシック" pitchFamily="34" charset="-128"/>
              </a:rPr>
              <a:t>Dedicated Funeral Website</a:t>
            </a:r>
            <a:br>
              <a:rPr lang="en-US" sz="3000" dirty="0">
                <a:solidFill>
                  <a:srgbClr val="3A6638"/>
                </a:solidFill>
                <a:latin typeface="Arial Black" pitchFamily="34" charset="0"/>
                <a:ea typeface="ＭＳ Ｐゴシック" pitchFamily="34" charset="-128"/>
              </a:rPr>
            </a:br>
            <a:r>
              <a:rPr lang="en-US" sz="3000" dirty="0">
                <a:solidFill>
                  <a:srgbClr val="3A6638"/>
                </a:solidFill>
                <a:latin typeface="Arial Black" pitchFamily="34" charset="0"/>
                <a:ea typeface="ＭＳ Ｐゴシック" pitchFamily="34" charset="-128"/>
              </a:rPr>
              <a:t>(or Sub-Domain of Current Website)</a:t>
            </a:r>
          </a:p>
        </p:txBody>
      </p:sp>
      <p:sp>
        <p:nvSpPr>
          <p:cNvPr id="21506" name="Content Placeholder 2"/>
          <p:cNvSpPr>
            <a:spLocks noGrp="1"/>
          </p:cNvSpPr>
          <p:nvPr>
            <p:ph sz="half" idx="2"/>
          </p:nvPr>
        </p:nvSpPr>
        <p:spPr>
          <a:xfrm>
            <a:off x="304800" y="1371600"/>
            <a:ext cx="3429000" cy="3733800"/>
          </a:xfrm>
        </p:spPr>
        <p:txBody>
          <a:bodyPr/>
          <a:lstStyle/>
          <a:p>
            <a:pPr eaLnBrk="1" hangingPunct="1">
              <a:spcBef>
                <a:spcPts val="600"/>
              </a:spcBef>
              <a:buClr>
                <a:srgbClr val="953735"/>
              </a:buClr>
              <a:buFont typeface="Wingdings" pitchFamily="2" charset="2"/>
              <a:buChar char="v"/>
            </a:pPr>
            <a:r>
              <a:rPr lang="en-US" sz="1800" dirty="0">
                <a:ea typeface="ＭＳ Ｐゴシック" pitchFamily="34" charset="-128"/>
              </a:rPr>
              <a:t>Offers the same benefits as a dedicated funeral business card.</a:t>
            </a:r>
          </a:p>
          <a:p>
            <a:pPr eaLnBrk="1" hangingPunct="1">
              <a:spcBef>
                <a:spcPts val="600"/>
              </a:spcBef>
              <a:buClr>
                <a:srgbClr val="953735"/>
              </a:buClr>
              <a:buFont typeface="Wingdings" pitchFamily="2" charset="2"/>
              <a:buChar char="v"/>
            </a:pPr>
            <a:r>
              <a:rPr lang="en-US" sz="1800" dirty="0">
                <a:ea typeface="ＭＳ Ｐゴシック" pitchFamily="34" charset="-128"/>
              </a:rPr>
              <a:t>Is the user-friendly way to present individual sympathy products categories.</a:t>
            </a:r>
          </a:p>
          <a:p>
            <a:pPr eaLnBrk="1" hangingPunct="1">
              <a:spcBef>
                <a:spcPts val="600"/>
              </a:spcBef>
              <a:buClr>
                <a:srgbClr val="953735"/>
              </a:buClr>
              <a:buFont typeface="Wingdings" pitchFamily="2" charset="2"/>
              <a:buChar char="v"/>
            </a:pPr>
            <a:r>
              <a:rPr lang="en-US" sz="1800" dirty="0">
                <a:ea typeface="ＭＳ Ｐゴシック" pitchFamily="34" charset="-128"/>
              </a:rPr>
              <a:t>Allows for sympathy-appropriate design and coloration.</a:t>
            </a:r>
          </a:p>
          <a:p>
            <a:pPr eaLnBrk="1" hangingPunct="1">
              <a:spcBef>
                <a:spcPts val="600"/>
              </a:spcBef>
              <a:buClr>
                <a:srgbClr val="953735"/>
              </a:buClr>
              <a:buFont typeface="Wingdings" pitchFamily="2" charset="2"/>
              <a:buChar char="v"/>
            </a:pPr>
            <a:r>
              <a:rPr lang="nb-NO" sz="1800" dirty="0"/>
              <a:t>Simplifies search engine optimization (SEO) for better SERP rankings.</a:t>
            </a:r>
            <a:endParaRPr lang="en-US" sz="1800" dirty="0">
              <a:ea typeface="ＭＳ Ｐゴシック" pitchFamily="34" charset="-128"/>
            </a:endParaRPr>
          </a:p>
        </p:txBody>
      </p:sp>
      <p:grpSp>
        <p:nvGrpSpPr>
          <p:cNvPr id="21507" name="Group 8"/>
          <p:cNvGrpSpPr>
            <a:grpSpLocks/>
          </p:cNvGrpSpPr>
          <p:nvPr/>
        </p:nvGrpSpPr>
        <p:grpSpPr bwMode="auto">
          <a:xfrm>
            <a:off x="0" y="5410200"/>
            <a:ext cx="9144000" cy="1447800"/>
            <a:chOff x="0" y="5410200"/>
            <a:chExt cx="9144000" cy="1447800"/>
          </a:xfrm>
        </p:grpSpPr>
        <p:pic>
          <p:nvPicPr>
            <p:cNvPr id="21510"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21511"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21509"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2" name="Picture 2" descr="A screenshot of a social media post&#10;&#10;Description generated with very high confidence">
            <a:extLst>
              <a:ext uri="{FF2B5EF4-FFF2-40B4-BE49-F238E27FC236}">
                <a16:creationId xmlns:a16="http://schemas.microsoft.com/office/drawing/2014/main" id="{1402CD88-DB54-47C7-BD07-15B3F8D00081}"/>
              </a:ext>
            </a:extLst>
          </p:cNvPr>
          <p:cNvPicPr>
            <a:picLocks noChangeAspect="1"/>
          </p:cNvPicPr>
          <p:nvPr/>
        </p:nvPicPr>
        <p:blipFill>
          <a:blip r:embed="rId5"/>
          <a:stretch>
            <a:fillRect/>
          </a:stretch>
        </p:blipFill>
        <p:spPr>
          <a:xfrm>
            <a:off x="4120551" y="1053513"/>
            <a:ext cx="4641012" cy="5211051"/>
          </a:xfrm>
          <a:prstGeom prst="rect">
            <a:avLst/>
          </a:prstGeo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3"/>
          <p:cNvSpPr>
            <a:spLocks noGrp="1"/>
          </p:cNvSpPr>
          <p:nvPr>
            <p:ph sz="half" idx="1"/>
          </p:nvPr>
        </p:nvSpPr>
        <p:spPr>
          <a:xfrm>
            <a:off x="152400" y="533400"/>
            <a:ext cx="3657600" cy="4876800"/>
          </a:xfrm>
        </p:spPr>
        <p:txBody>
          <a:bodyPr/>
          <a:lstStyle/>
          <a:p>
            <a:pPr eaLnBrk="1" hangingPunct="1">
              <a:spcBef>
                <a:spcPts val="600"/>
              </a:spcBef>
              <a:buClr>
                <a:srgbClr val="953735"/>
              </a:buClr>
              <a:buFont typeface="Wingdings" pitchFamily="2" charset="2"/>
              <a:buChar char="v"/>
            </a:pPr>
            <a:r>
              <a:rPr lang="en-US" sz="1800" dirty="0"/>
              <a:t>A dedicated landing page will have a higher ranking than a funeral home page listing your firm’s contact information.</a:t>
            </a:r>
          </a:p>
          <a:p>
            <a:pPr eaLnBrk="1" hangingPunct="1">
              <a:spcBef>
                <a:spcPts val="600"/>
              </a:spcBef>
              <a:buClr>
                <a:srgbClr val="953735"/>
              </a:buClr>
              <a:buFont typeface="Wingdings" pitchFamily="2" charset="2"/>
              <a:buChar char="v"/>
            </a:pPr>
            <a:r>
              <a:rPr lang="en-US" sz="1800" dirty="0"/>
              <a:t>You can control important optimization factors: meta tags and description, page titles and keyword use/density.</a:t>
            </a:r>
          </a:p>
          <a:p>
            <a:pPr eaLnBrk="1" hangingPunct="1">
              <a:spcBef>
                <a:spcPts val="600"/>
              </a:spcBef>
              <a:buClr>
                <a:srgbClr val="953735"/>
              </a:buClr>
              <a:buFont typeface="Wingdings" pitchFamily="2" charset="2"/>
              <a:buChar char="v"/>
            </a:pPr>
            <a:r>
              <a:rPr lang="en-US" sz="1800" dirty="0"/>
              <a:t>Google commonly places the landing page directly below the listing of funeral home website URLs.</a:t>
            </a:r>
          </a:p>
          <a:p>
            <a:pPr eaLnBrk="1" hangingPunct="1">
              <a:spcBef>
                <a:spcPts val="600"/>
              </a:spcBef>
              <a:buClr>
                <a:srgbClr val="953735"/>
              </a:buClr>
              <a:buFont typeface="Wingdings" pitchFamily="2" charset="2"/>
              <a:buChar char="v"/>
            </a:pPr>
            <a:r>
              <a:rPr lang="en-US" sz="1800" dirty="0"/>
              <a:t>Dedicated landing page provides good organic ranking results for “Funeral  flowers to Rosewood Funeral Home”.</a:t>
            </a:r>
          </a:p>
          <a:p>
            <a:pPr eaLnBrk="1" hangingPunct="1">
              <a:spcBef>
                <a:spcPts val="600"/>
              </a:spcBef>
              <a:buClr>
                <a:srgbClr val="953735"/>
              </a:buClr>
              <a:buFont typeface="Wingdings" pitchFamily="2" charset="2"/>
              <a:buChar char="v"/>
            </a:pPr>
            <a:endParaRPr lang="en-US" sz="1800" dirty="0"/>
          </a:p>
        </p:txBody>
      </p:sp>
      <p:sp>
        <p:nvSpPr>
          <p:cNvPr id="24578" name="Rectangle 6"/>
          <p:cNvSpPr>
            <a:spLocks noChangeArrowheads="1"/>
          </p:cNvSpPr>
          <p:nvPr/>
        </p:nvSpPr>
        <p:spPr bwMode="auto">
          <a:xfrm>
            <a:off x="76200" y="0"/>
            <a:ext cx="8991600" cy="553998"/>
          </a:xfrm>
          <a:prstGeom prst="rect">
            <a:avLst/>
          </a:prstGeom>
          <a:noFill/>
          <a:ln w="9525">
            <a:noFill/>
            <a:miter lim="800000"/>
            <a:headEnd/>
            <a:tailEnd/>
          </a:ln>
        </p:spPr>
        <p:txBody>
          <a:bodyPr wrap="square">
            <a:spAutoFit/>
          </a:bodyPr>
          <a:lstStyle/>
          <a:p>
            <a:r>
              <a:rPr lang="en-US" sz="3000" dirty="0">
                <a:solidFill>
                  <a:srgbClr val="3A6638"/>
                </a:solidFill>
                <a:latin typeface="Arial Black" pitchFamily="34" charset="0"/>
              </a:rPr>
              <a:t>Dedicated Funeral Home Landing Pages</a:t>
            </a:r>
            <a:endParaRPr lang="en-US" sz="3000" dirty="0">
              <a:latin typeface="Calibri" pitchFamily="34" charset="0"/>
            </a:endParaRPr>
          </a:p>
        </p:txBody>
      </p:sp>
      <p:grpSp>
        <p:nvGrpSpPr>
          <p:cNvPr id="2" name="Group 7"/>
          <p:cNvGrpSpPr>
            <a:grpSpLocks/>
          </p:cNvGrpSpPr>
          <p:nvPr/>
        </p:nvGrpSpPr>
        <p:grpSpPr bwMode="auto">
          <a:xfrm>
            <a:off x="0" y="5410200"/>
            <a:ext cx="9144000" cy="1447800"/>
            <a:chOff x="0" y="5410200"/>
            <a:chExt cx="9144000" cy="1447800"/>
          </a:xfrm>
        </p:grpSpPr>
        <p:pic>
          <p:nvPicPr>
            <p:cNvPr id="24582"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24583"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24580" name="TextBox 10"/>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3" name="Picture 3" descr="A screenshot of a cell phone&#10;&#10;Description generated with very high confidence">
            <a:extLst>
              <a:ext uri="{FF2B5EF4-FFF2-40B4-BE49-F238E27FC236}">
                <a16:creationId xmlns:a16="http://schemas.microsoft.com/office/drawing/2014/main" id="{F2976232-CDB4-439D-9850-EC5AA25A1400}"/>
              </a:ext>
            </a:extLst>
          </p:cNvPr>
          <p:cNvPicPr>
            <a:picLocks noChangeAspect="1"/>
          </p:cNvPicPr>
          <p:nvPr/>
        </p:nvPicPr>
        <p:blipFill>
          <a:blip r:embed="rId5"/>
          <a:stretch>
            <a:fillRect/>
          </a:stretch>
        </p:blipFill>
        <p:spPr>
          <a:xfrm>
            <a:off x="3976777" y="669303"/>
            <a:ext cx="4899805" cy="530373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ChangeArrowheads="1"/>
          </p:cNvSpPr>
          <p:nvPr/>
        </p:nvSpPr>
        <p:spPr bwMode="auto">
          <a:xfrm>
            <a:off x="76200" y="0"/>
            <a:ext cx="8991600" cy="553998"/>
          </a:xfrm>
          <a:prstGeom prst="rect">
            <a:avLst/>
          </a:prstGeom>
          <a:noFill/>
          <a:ln w="9525">
            <a:noFill/>
            <a:miter lim="800000"/>
            <a:headEnd/>
            <a:tailEnd/>
          </a:ln>
        </p:spPr>
        <p:txBody>
          <a:bodyPr wrap="square">
            <a:spAutoFit/>
          </a:bodyPr>
          <a:lstStyle/>
          <a:p>
            <a:r>
              <a:rPr lang="en-US" sz="3000" dirty="0">
                <a:solidFill>
                  <a:srgbClr val="3A6638"/>
                </a:solidFill>
                <a:latin typeface="Arial Black" pitchFamily="34" charset="0"/>
              </a:rPr>
              <a:t>Funeral Home Landing Page Orders</a:t>
            </a:r>
            <a:endParaRPr lang="en-US" sz="3000" dirty="0">
              <a:latin typeface="Calibri" pitchFamily="34" charset="0"/>
            </a:endParaRPr>
          </a:p>
        </p:txBody>
      </p:sp>
      <p:grpSp>
        <p:nvGrpSpPr>
          <p:cNvPr id="2" name="Group 7"/>
          <p:cNvGrpSpPr>
            <a:grpSpLocks/>
          </p:cNvGrpSpPr>
          <p:nvPr/>
        </p:nvGrpSpPr>
        <p:grpSpPr bwMode="auto">
          <a:xfrm>
            <a:off x="0" y="5410200"/>
            <a:ext cx="9144000" cy="1447800"/>
            <a:chOff x="0" y="5410200"/>
            <a:chExt cx="9144000" cy="1447800"/>
          </a:xfrm>
        </p:grpSpPr>
        <p:pic>
          <p:nvPicPr>
            <p:cNvPr id="24582"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24583"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24580" name="TextBox 10"/>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
        <p:nvSpPr>
          <p:cNvPr id="10" name="TextBox 9"/>
          <p:cNvSpPr txBox="1"/>
          <p:nvPr/>
        </p:nvSpPr>
        <p:spPr>
          <a:xfrm>
            <a:off x="5486400" y="2286000"/>
            <a:ext cx="184731" cy="369332"/>
          </a:xfrm>
          <a:prstGeom prst="rect">
            <a:avLst/>
          </a:prstGeom>
          <a:noFill/>
        </p:spPr>
        <p:txBody>
          <a:bodyPr wrap="none" rtlCol="0">
            <a:spAutoFit/>
          </a:bodyPr>
          <a:lstStyle/>
          <a:p>
            <a:endParaRPr lang="en-US" dirty="0"/>
          </a:p>
        </p:txBody>
      </p:sp>
      <p:sp>
        <p:nvSpPr>
          <p:cNvPr id="14" name="Content Placeholder 13"/>
          <p:cNvSpPr>
            <a:spLocks noGrp="1"/>
          </p:cNvSpPr>
          <p:nvPr>
            <p:ph sz="half" idx="1"/>
          </p:nvPr>
        </p:nvSpPr>
        <p:spPr>
          <a:xfrm>
            <a:off x="457200" y="1600201"/>
            <a:ext cx="2895600" cy="2362200"/>
          </a:xfrm>
        </p:spPr>
        <p:txBody>
          <a:bodyPr/>
          <a:lstStyle/>
          <a:p>
            <a:pPr eaLnBrk="1" hangingPunct="1">
              <a:spcBef>
                <a:spcPts val="600"/>
              </a:spcBef>
              <a:buClr>
                <a:srgbClr val="953735"/>
              </a:buClr>
              <a:buFont typeface="Wingdings" pitchFamily="2" charset="2"/>
              <a:buChar char="v"/>
            </a:pPr>
            <a:r>
              <a:rPr lang="en-US" sz="1800" dirty="0"/>
              <a:t>Orders from funeral home landing pages can contribute thousands of dollars to your revenues each year.</a:t>
            </a:r>
          </a:p>
        </p:txBody>
      </p:sp>
      <p:pic>
        <p:nvPicPr>
          <p:cNvPr id="3" name="Picture 3" descr="A screenshot of a cell phone&#10;&#10;Description generated with very high confidence">
            <a:extLst>
              <a:ext uri="{FF2B5EF4-FFF2-40B4-BE49-F238E27FC236}">
                <a16:creationId xmlns:a16="http://schemas.microsoft.com/office/drawing/2014/main" id="{735686D1-8091-4916-B227-822040FCF378}"/>
              </a:ext>
            </a:extLst>
          </p:cNvPr>
          <p:cNvPicPr>
            <a:picLocks noChangeAspect="1"/>
          </p:cNvPicPr>
          <p:nvPr/>
        </p:nvPicPr>
        <p:blipFill>
          <a:blip r:embed="rId5"/>
          <a:stretch>
            <a:fillRect/>
          </a:stretch>
        </p:blipFill>
        <p:spPr>
          <a:xfrm>
            <a:off x="3588589" y="611444"/>
            <a:ext cx="5129841" cy="569261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ChangeArrowheads="1"/>
          </p:cNvSpPr>
          <p:nvPr/>
        </p:nvSpPr>
        <p:spPr bwMode="auto">
          <a:xfrm>
            <a:off x="76200" y="215660"/>
            <a:ext cx="8991600" cy="553998"/>
          </a:xfrm>
          <a:prstGeom prst="rect">
            <a:avLst/>
          </a:prstGeom>
          <a:noFill/>
          <a:ln w="9525">
            <a:noFill/>
            <a:miter lim="800000"/>
            <a:headEnd/>
            <a:tailEnd/>
          </a:ln>
        </p:spPr>
        <p:txBody>
          <a:bodyPr wrap="square" anchor="t">
            <a:spAutoFit/>
          </a:bodyPr>
          <a:lstStyle/>
          <a:p>
            <a:r>
              <a:rPr lang="en-US" sz="3000" dirty="0">
                <a:solidFill>
                  <a:srgbClr val="3A6638"/>
                </a:solidFill>
                <a:latin typeface="Arial Black"/>
                <a:ea typeface="ＭＳ Ｐゴシック"/>
              </a:rPr>
              <a:t>Google AdWords for Funeral Home Names</a:t>
            </a:r>
            <a:endParaRPr lang="en-US" dirty="0"/>
          </a:p>
        </p:txBody>
      </p:sp>
      <p:grpSp>
        <p:nvGrpSpPr>
          <p:cNvPr id="2" name="Group 7"/>
          <p:cNvGrpSpPr>
            <a:grpSpLocks/>
          </p:cNvGrpSpPr>
          <p:nvPr/>
        </p:nvGrpSpPr>
        <p:grpSpPr bwMode="auto">
          <a:xfrm>
            <a:off x="0" y="5410200"/>
            <a:ext cx="9144000" cy="1447800"/>
            <a:chOff x="0" y="5410200"/>
            <a:chExt cx="9144000" cy="1447800"/>
          </a:xfrm>
        </p:grpSpPr>
        <p:pic>
          <p:nvPicPr>
            <p:cNvPr id="24582"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24583"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24580" name="TextBox 10"/>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
        <p:nvSpPr>
          <p:cNvPr id="10" name="TextBox 9"/>
          <p:cNvSpPr txBox="1"/>
          <p:nvPr/>
        </p:nvSpPr>
        <p:spPr>
          <a:xfrm>
            <a:off x="5486400" y="2286000"/>
            <a:ext cx="184731" cy="369332"/>
          </a:xfrm>
          <a:prstGeom prst="rect">
            <a:avLst/>
          </a:prstGeom>
          <a:noFill/>
        </p:spPr>
        <p:txBody>
          <a:bodyPr wrap="none" rtlCol="0">
            <a:spAutoFit/>
          </a:bodyPr>
          <a:lstStyle/>
          <a:p>
            <a:endParaRPr lang="en-US" dirty="0"/>
          </a:p>
        </p:txBody>
      </p:sp>
      <p:sp>
        <p:nvSpPr>
          <p:cNvPr id="14" name="Content Placeholder 13"/>
          <p:cNvSpPr>
            <a:spLocks noGrp="1"/>
          </p:cNvSpPr>
          <p:nvPr>
            <p:ph sz="half" idx="1"/>
          </p:nvPr>
        </p:nvSpPr>
        <p:spPr>
          <a:xfrm>
            <a:off x="126521" y="780691"/>
            <a:ext cx="2852468" cy="2117785"/>
          </a:xfrm>
        </p:spPr>
        <p:txBody>
          <a:bodyPr/>
          <a:lstStyle/>
          <a:p>
            <a:pPr eaLnBrk="1" hangingPunct="1">
              <a:spcBef>
                <a:spcPts val="600"/>
              </a:spcBef>
              <a:buClr>
                <a:srgbClr val="953735"/>
              </a:buClr>
              <a:buFont typeface="Wingdings" pitchFamily="2" charset="2"/>
              <a:buChar char="v"/>
            </a:pPr>
            <a:r>
              <a:rPr lang="en-US" sz="1600" dirty="0">
                <a:ea typeface="ＭＳ Ｐゴシック"/>
              </a:rPr>
              <a:t>If the funeral home landing page does not show on Google page 1, use Google AdWords to get page 1 exposure.</a:t>
            </a:r>
          </a:p>
          <a:p>
            <a:pPr>
              <a:spcBef>
                <a:spcPts val="600"/>
              </a:spcBef>
              <a:buClr>
                <a:srgbClr val="953735"/>
              </a:buClr>
              <a:buFont typeface="Wingdings" pitchFamily="2" charset="2"/>
              <a:buChar char="v"/>
            </a:pPr>
            <a:r>
              <a:rPr lang="en-US" sz="1600" dirty="0">
                <a:ea typeface="ＭＳ Ｐゴシック"/>
              </a:rPr>
              <a:t>The Image is a Google desktop search for "Grace Funeral Home Victoria TX" illustrating top-level AdWords exposure</a:t>
            </a:r>
          </a:p>
          <a:p>
            <a:pPr>
              <a:spcBef>
                <a:spcPts val="600"/>
              </a:spcBef>
              <a:buClr>
                <a:srgbClr val="953735"/>
              </a:buClr>
              <a:buFont typeface="Wingdings" pitchFamily="2" charset="2"/>
              <a:buChar char="v"/>
            </a:pPr>
            <a:r>
              <a:rPr lang="en-US" sz="1600" dirty="0">
                <a:solidFill>
                  <a:srgbClr val="FF0000"/>
                </a:solidFill>
                <a:ea typeface="ＭＳ Ｐゴシック"/>
              </a:rPr>
              <a:t>Note: This Marketing has been on hold since 2015. The Wife needed (still needs) lots of medical attention and this type of marketing requires time and dedication to be successful"</a:t>
            </a:r>
            <a:endParaRPr lang="en-US" sz="1600">
              <a:solidFill>
                <a:srgbClr val="FF0000"/>
              </a:solidFill>
            </a:endParaRPr>
          </a:p>
        </p:txBody>
      </p:sp>
      <p:pic>
        <p:nvPicPr>
          <p:cNvPr id="4" name="Picture 4" descr="A screenshot of a social media post&#10;&#10;Description generated with very high confidence">
            <a:extLst>
              <a:ext uri="{FF2B5EF4-FFF2-40B4-BE49-F238E27FC236}">
                <a16:creationId xmlns:a16="http://schemas.microsoft.com/office/drawing/2014/main" id="{1B382579-CDA9-4249-ABF4-E5959804BA1C}"/>
              </a:ext>
            </a:extLst>
          </p:cNvPr>
          <p:cNvPicPr>
            <a:picLocks noChangeAspect="1"/>
          </p:cNvPicPr>
          <p:nvPr/>
        </p:nvPicPr>
        <p:blipFill>
          <a:blip r:embed="rId5"/>
          <a:stretch>
            <a:fillRect/>
          </a:stretch>
        </p:blipFill>
        <p:spPr>
          <a:xfrm>
            <a:off x="3027872" y="785253"/>
            <a:ext cx="5949350" cy="5359381"/>
          </a:xfrm>
          <a:prstGeom prst="rect">
            <a:avLst/>
          </a:prstGeom>
        </p:spPr>
      </p:pic>
    </p:spTree>
    <p:extLst>
      <p:ext uri="{BB962C8B-B14F-4D97-AF65-F5344CB8AC3E}">
        <p14:creationId xmlns:p14="http://schemas.microsoft.com/office/powerpoint/2010/main" val="415272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7"/>
          <p:cNvGrpSpPr>
            <a:grpSpLocks/>
          </p:cNvGrpSpPr>
          <p:nvPr/>
        </p:nvGrpSpPr>
        <p:grpSpPr bwMode="auto">
          <a:xfrm>
            <a:off x="0" y="5410200"/>
            <a:ext cx="9144000" cy="1447800"/>
            <a:chOff x="0" y="5410200"/>
            <a:chExt cx="9144000" cy="1447800"/>
          </a:xfrm>
        </p:grpSpPr>
        <p:pic>
          <p:nvPicPr>
            <p:cNvPr id="25607"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25608"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25602" name="Title 1"/>
          <p:cNvSpPr>
            <a:spLocks noGrp="1"/>
          </p:cNvSpPr>
          <p:nvPr>
            <p:ph type="title"/>
          </p:nvPr>
        </p:nvSpPr>
        <p:spPr>
          <a:xfrm>
            <a:off x="76200" y="0"/>
            <a:ext cx="8229600" cy="640080"/>
          </a:xfrm>
        </p:spPr>
        <p:txBody>
          <a:bodyPr/>
          <a:lstStyle/>
          <a:p>
            <a:pPr algn="l" eaLnBrk="1" hangingPunct="1"/>
            <a:r>
              <a:rPr lang="en-US" sz="3000">
                <a:solidFill>
                  <a:srgbClr val="3A6638"/>
                </a:solidFill>
                <a:latin typeface="Arial Black" pitchFamily="34" charset="0"/>
                <a:ea typeface="ＭＳ Ｐゴシック" pitchFamily="34" charset="-128"/>
              </a:rPr>
              <a:t>B&amp;W/Color Newspaper Ads</a:t>
            </a:r>
          </a:p>
        </p:txBody>
      </p:sp>
      <p:sp>
        <p:nvSpPr>
          <p:cNvPr id="25603" name="Content Placeholder 2"/>
          <p:cNvSpPr>
            <a:spLocks noGrp="1"/>
          </p:cNvSpPr>
          <p:nvPr>
            <p:ph sz="half" idx="2"/>
          </p:nvPr>
        </p:nvSpPr>
        <p:spPr>
          <a:xfrm>
            <a:off x="457200" y="838200"/>
            <a:ext cx="5029200" cy="4560887"/>
          </a:xfrm>
        </p:spPr>
        <p:txBody>
          <a:bodyPr/>
          <a:lstStyle/>
          <a:p>
            <a:pPr eaLnBrk="1" hangingPunct="1">
              <a:spcBef>
                <a:spcPts val="600"/>
              </a:spcBef>
              <a:buClr>
                <a:srgbClr val="953735"/>
              </a:buClr>
              <a:buFont typeface="Wingdings" pitchFamily="2" charset="2"/>
              <a:buChar char="v"/>
            </a:pPr>
            <a:r>
              <a:rPr lang="en-US" sz="1800" dirty="0"/>
              <a:t>Advertising in the major newspapers of larger cities and towns may not be cost effective, but do not neglect the newspapers of smaller communities or districts in your service area. </a:t>
            </a:r>
          </a:p>
          <a:p>
            <a:pPr eaLnBrk="1" hangingPunct="1">
              <a:spcBef>
                <a:spcPts val="600"/>
              </a:spcBef>
              <a:buClr>
                <a:srgbClr val="953735"/>
              </a:buClr>
              <a:buFont typeface="Wingdings" pitchFamily="2" charset="2"/>
              <a:buChar char="v"/>
            </a:pPr>
            <a:r>
              <a:rPr lang="en-US" sz="1800" dirty="0">
                <a:ea typeface="ＭＳ Ｐゴシック" pitchFamily="34" charset="-128"/>
              </a:rPr>
              <a:t>Build TOMA (“Top of Mind Awareness”) around your firm’s commitment to being </a:t>
            </a:r>
            <a:r>
              <a:rPr lang="en-US" sz="1800" b="1" i="1" dirty="0">
                <a:ea typeface="ＭＳ Ｐゴシック" pitchFamily="34" charset="-128"/>
              </a:rPr>
              <a:t>THE</a:t>
            </a:r>
            <a:r>
              <a:rPr lang="en-US" sz="1800" dirty="0">
                <a:ea typeface="ＭＳ Ｐゴシック" pitchFamily="34" charset="-128"/>
              </a:rPr>
              <a:t> funeral florist (b</a:t>
            </a:r>
            <a:r>
              <a:rPr lang="en-US" altLang="ja-JP" sz="1800" dirty="0">
                <a:ea typeface="ＭＳ Ｐゴシック" pitchFamily="34" charset="-128"/>
              </a:rPr>
              <a:t>randing).</a:t>
            </a:r>
          </a:p>
          <a:p>
            <a:pPr eaLnBrk="1" hangingPunct="1">
              <a:spcBef>
                <a:spcPts val="600"/>
              </a:spcBef>
              <a:buClr>
                <a:srgbClr val="953735"/>
              </a:buClr>
              <a:buFont typeface="Wingdings" pitchFamily="2" charset="2"/>
              <a:buChar char="v"/>
            </a:pPr>
            <a:r>
              <a:rPr lang="en-US" sz="1800" dirty="0">
                <a:ea typeface="ＭＳ Ｐゴシック" pitchFamily="34" charset="-128"/>
              </a:rPr>
              <a:t>Place ads on the newspaper obituary pages or (as is our policy) on the opposite page.</a:t>
            </a:r>
          </a:p>
          <a:p>
            <a:pPr eaLnBrk="1" hangingPunct="1">
              <a:spcBef>
                <a:spcPts val="600"/>
              </a:spcBef>
              <a:buClr>
                <a:srgbClr val="953735"/>
              </a:buClr>
              <a:buFont typeface="Wingdings" pitchFamily="2" charset="2"/>
              <a:buChar char="v"/>
            </a:pPr>
            <a:r>
              <a:rPr lang="en-US" sz="1800" dirty="0">
                <a:ea typeface="ＭＳ Ｐゴシック" pitchFamily="34" charset="-128"/>
              </a:rPr>
              <a:t>Always negotiate placement rates on print frequency, as most papers offer varying or discounted rates.</a:t>
            </a:r>
          </a:p>
          <a:p>
            <a:pPr eaLnBrk="1" hangingPunct="1">
              <a:spcBef>
                <a:spcPts val="600"/>
              </a:spcBef>
              <a:buClr>
                <a:srgbClr val="953735"/>
              </a:buClr>
              <a:buFont typeface="Wingdings" pitchFamily="2" charset="2"/>
              <a:buChar char="v"/>
            </a:pPr>
            <a:r>
              <a:rPr lang="en-US" sz="1800" dirty="0">
                <a:ea typeface="ＭＳ Ｐゴシック" pitchFamily="34" charset="-128"/>
              </a:rPr>
              <a:t>Think about advertising in the Sunday edition, as people generally have more time to read this higher circulation issue.</a:t>
            </a:r>
          </a:p>
          <a:p>
            <a:pPr eaLnBrk="1" hangingPunct="1">
              <a:buClr>
                <a:srgbClr val="953735"/>
              </a:buClr>
              <a:buFont typeface="Wingdings" pitchFamily="2" charset="2"/>
              <a:buChar char="v"/>
            </a:pPr>
            <a:endParaRPr lang="en-US" sz="1800" dirty="0">
              <a:ea typeface="ＭＳ Ｐゴシック" pitchFamily="34" charset="-128"/>
            </a:endParaRPr>
          </a:p>
        </p:txBody>
      </p:sp>
      <p:pic>
        <p:nvPicPr>
          <p:cNvPr id="5" name="Content Placeholder 4" descr="B&amp;W_Color Newspaper Ads 1.jpg"/>
          <p:cNvPicPr>
            <a:picLocks noGrp="1" noChangeAspect="1"/>
          </p:cNvPicPr>
          <p:nvPr>
            <p:ph sz="quarter" idx="4"/>
          </p:nvPr>
        </p:nvPicPr>
        <p:blipFill>
          <a:blip r:embed="rId5" cstate="print"/>
          <a:stretch>
            <a:fillRect/>
          </a:stretch>
        </p:blipFill>
        <p:spPr>
          <a:xfrm>
            <a:off x="5943600" y="410340"/>
            <a:ext cx="3048000" cy="2942460"/>
          </a:xfrm>
          <a:prstGeom prst="roundRect">
            <a:avLst>
              <a:gd name="adj" fmla="val 8594"/>
            </a:avLst>
          </a:prstGeom>
          <a:solidFill>
            <a:srgbClr val="FFFFFF">
              <a:shade val="85000"/>
            </a:srgbClr>
          </a:solidFill>
          <a:effectLst>
            <a:reflection stA="0" endPos="0" dir="5400000" sy="-100000" algn="bl" rotWithShape="0"/>
          </a:effectLst>
        </p:spPr>
      </p:pic>
      <p:pic>
        <p:nvPicPr>
          <p:cNvPr id="7" name="Content Placeholder 4" descr="B&amp;W_Color Newspaper Ads 1.jpg"/>
          <p:cNvPicPr>
            <a:picLocks noChangeAspect="1"/>
          </p:cNvPicPr>
          <p:nvPr/>
        </p:nvPicPr>
        <p:blipFill>
          <a:blip r:embed="rId6" cstate="print"/>
          <a:stretch>
            <a:fillRect/>
          </a:stretch>
        </p:blipFill>
        <p:spPr>
          <a:xfrm>
            <a:off x="5943600" y="3390848"/>
            <a:ext cx="3048000" cy="3056812"/>
          </a:xfrm>
          <a:prstGeom prst="roundRect">
            <a:avLst>
              <a:gd name="adj" fmla="val 8594"/>
            </a:avLst>
          </a:prstGeom>
          <a:solidFill>
            <a:srgbClr val="FFFFFF">
              <a:shade val="85000"/>
            </a:srgbClr>
          </a:solidFill>
          <a:ln>
            <a:noFill/>
          </a:ln>
          <a:effectLst>
            <a:reflection stA="0" endPos="0" dir="5400000" sy="-100000" algn="bl" rotWithShape="0"/>
          </a:effectLst>
        </p:spPr>
      </p:pic>
      <p:sp>
        <p:nvSpPr>
          <p:cNvPr id="25606" name="TextBox 8"/>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cSympathy_Always.pdf"/>
          <p:cNvPicPr>
            <a:picLocks noChangeAspect="1"/>
          </p:cNvPicPr>
          <p:nvPr/>
        </p:nvPicPr>
        <p:blipFill>
          <a:blip r:embed="rId3" cstate="print"/>
          <a:stretch>
            <a:fillRect/>
          </a:stretch>
        </p:blipFill>
        <p:spPr>
          <a:xfrm>
            <a:off x="1776984" y="152400"/>
            <a:ext cx="2825496" cy="2968818"/>
          </a:xfrm>
          <a:prstGeom prst="rect">
            <a:avLst/>
          </a:prstGeom>
          <a:ln w="228600" cap="sq" cmpd="thickThin">
            <a:noFill/>
            <a:prstDash val="solid"/>
            <a:miter lim="800000"/>
          </a:ln>
          <a:effectLst>
            <a:innerShdw blurRad="76200">
              <a:srgbClr val="000000"/>
            </a:innerShdw>
          </a:effectLst>
        </p:spPr>
      </p:pic>
      <p:pic>
        <p:nvPicPr>
          <p:cNvPr id="26626" name="Picture 4" descr="McSympathy_Faith.pdf"/>
          <p:cNvPicPr>
            <a:picLocks noChangeAspect="1"/>
          </p:cNvPicPr>
          <p:nvPr/>
        </p:nvPicPr>
        <p:blipFill>
          <a:blip r:embed="rId4" cstate="print"/>
          <a:srcRect/>
          <a:stretch>
            <a:fillRect/>
          </a:stretch>
        </p:blipFill>
        <p:spPr bwMode="auto">
          <a:xfrm>
            <a:off x="5404104" y="152400"/>
            <a:ext cx="2825496" cy="2969387"/>
          </a:xfrm>
          <a:prstGeom prst="rect">
            <a:avLst/>
          </a:prstGeom>
          <a:noFill/>
          <a:ln w="9525">
            <a:noFill/>
            <a:miter lim="800000"/>
            <a:headEnd/>
            <a:tailEnd/>
          </a:ln>
        </p:spPr>
      </p:pic>
      <p:grpSp>
        <p:nvGrpSpPr>
          <p:cNvPr id="26627" name="Group 7"/>
          <p:cNvGrpSpPr>
            <a:grpSpLocks/>
          </p:cNvGrpSpPr>
          <p:nvPr/>
        </p:nvGrpSpPr>
        <p:grpSpPr bwMode="auto">
          <a:xfrm>
            <a:off x="0" y="5410200"/>
            <a:ext cx="9144000" cy="1447800"/>
            <a:chOff x="0" y="5410200"/>
            <a:chExt cx="9144000" cy="1447800"/>
          </a:xfrm>
        </p:grpSpPr>
        <p:pic>
          <p:nvPicPr>
            <p:cNvPr id="26630" name="Picture 2" descr="C:\Users\Sam\Desktop\Picture3.jpg"/>
            <p:cNvPicPr>
              <a:picLocks noChangeAspect="1" noChangeArrowheads="1"/>
            </p:cNvPicPr>
            <p:nvPr/>
          </p:nvPicPr>
          <p:blipFill>
            <a:blip r:embed="rId5" cstate="print"/>
            <a:srcRect/>
            <a:stretch>
              <a:fillRect/>
            </a:stretch>
          </p:blipFill>
          <p:spPr bwMode="auto">
            <a:xfrm>
              <a:off x="0" y="6019800"/>
              <a:ext cx="9144000" cy="838200"/>
            </a:xfrm>
            <a:prstGeom prst="rect">
              <a:avLst/>
            </a:prstGeom>
            <a:noFill/>
            <a:ln w="9525">
              <a:noFill/>
              <a:miter lim="800000"/>
              <a:headEnd/>
              <a:tailEnd/>
            </a:ln>
          </p:spPr>
        </p:pic>
        <p:pic>
          <p:nvPicPr>
            <p:cNvPr id="26631" name="Picture 3" descr="C:\Users\Sam\Desktop\McLieuOfWreathINFO.jpg"/>
            <p:cNvPicPr>
              <a:picLocks noChangeAspect="1" noChangeArrowheads="1"/>
            </p:cNvPicPr>
            <p:nvPr/>
          </p:nvPicPr>
          <p:blipFill>
            <a:blip r:embed="rId6" cstate="print"/>
            <a:srcRect/>
            <a:stretch>
              <a:fillRect/>
            </a:stretch>
          </p:blipFill>
          <p:spPr bwMode="auto">
            <a:xfrm>
              <a:off x="381000" y="5410200"/>
              <a:ext cx="1066800" cy="1288161"/>
            </a:xfrm>
            <a:prstGeom prst="rect">
              <a:avLst/>
            </a:prstGeom>
            <a:noFill/>
            <a:ln w="9525">
              <a:noFill/>
              <a:miter lim="800000"/>
              <a:headEnd/>
              <a:tailEnd/>
            </a:ln>
          </p:spPr>
        </p:pic>
      </p:grpSp>
      <p:pic>
        <p:nvPicPr>
          <p:cNvPr id="26628" name="Picture 5" descr="McSympathyAlways.pdf"/>
          <p:cNvPicPr>
            <a:picLocks noChangeAspect="1"/>
          </p:cNvPicPr>
          <p:nvPr/>
        </p:nvPicPr>
        <p:blipFill>
          <a:blip r:embed="rId7" cstate="print"/>
          <a:srcRect/>
          <a:stretch>
            <a:fillRect/>
          </a:stretch>
        </p:blipFill>
        <p:spPr bwMode="auto">
          <a:xfrm>
            <a:off x="1776984" y="3432076"/>
            <a:ext cx="2825496" cy="2968724"/>
          </a:xfrm>
          <a:prstGeom prst="rect">
            <a:avLst/>
          </a:prstGeom>
          <a:noFill/>
          <a:ln w="9525">
            <a:noFill/>
            <a:miter lim="800000"/>
            <a:headEnd/>
            <a:tailEnd/>
          </a:ln>
        </p:spPr>
      </p:pic>
      <p:sp>
        <p:nvSpPr>
          <p:cNvPr id="26629"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9" name="Picture 3" descr="McSympathyExpress.pdf"/>
          <p:cNvPicPr>
            <a:picLocks noChangeAspect="1"/>
          </p:cNvPicPr>
          <p:nvPr/>
        </p:nvPicPr>
        <p:blipFill>
          <a:blip r:embed="rId8" cstate="print"/>
          <a:srcRect/>
          <a:stretch>
            <a:fillRect/>
          </a:stretch>
        </p:blipFill>
        <p:spPr bwMode="auto">
          <a:xfrm>
            <a:off x="5404104" y="3432076"/>
            <a:ext cx="2825496" cy="29686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5410200"/>
            <a:ext cx="9144000" cy="1447800"/>
            <a:chOff x="0" y="5410200"/>
            <a:chExt cx="9144000" cy="1447800"/>
          </a:xfrm>
        </p:grpSpPr>
        <p:pic>
          <p:nvPicPr>
            <p:cNvPr id="26630"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26631"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26629"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10" name="Picture 5" descr="McSympathyHonor.pdf"/>
          <p:cNvPicPr>
            <a:picLocks noChangeAspect="1"/>
          </p:cNvPicPr>
          <p:nvPr/>
        </p:nvPicPr>
        <p:blipFill>
          <a:blip r:embed="rId5" cstate="print"/>
          <a:srcRect/>
          <a:stretch>
            <a:fillRect/>
          </a:stretch>
        </p:blipFill>
        <p:spPr bwMode="auto">
          <a:xfrm>
            <a:off x="1752600" y="152400"/>
            <a:ext cx="2828925" cy="2971800"/>
          </a:xfrm>
          <a:prstGeom prst="rect">
            <a:avLst/>
          </a:prstGeom>
          <a:noFill/>
          <a:ln w="9525">
            <a:noFill/>
            <a:miter lim="800000"/>
            <a:headEnd/>
            <a:tailEnd/>
          </a:ln>
        </p:spPr>
      </p:pic>
      <p:pic>
        <p:nvPicPr>
          <p:cNvPr id="11" name="Picture 3" descr="McSympathyTribute.pdf"/>
          <p:cNvPicPr>
            <a:picLocks noChangeAspect="1"/>
          </p:cNvPicPr>
          <p:nvPr/>
        </p:nvPicPr>
        <p:blipFill>
          <a:blip r:embed="rId6" cstate="print"/>
          <a:srcRect/>
          <a:stretch>
            <a:fillRect/>
          </a:stretch>
        </p:blipFill>
        <p:spPr bwMode="auto">
          <a:xfrm>
            <a:off x="1781760" y="3432076"/>
            <a:ext cx="2825496" cy="2968724"/>
          </a:xfrm>
          <a:prstGeom prst="rect">
            <a:avLst/>
          </a:prstGeom>
          <a:noFill/>
          <a:ln w="9525">
            <a:noFill/>
            <a:miter lim="800000"/>
            <a:headEnd/>
            <a:tailEnd/>
          </a:ln>
        </p:spPr>
      </p:pic>
      <p:pic>
        <p:nvPicPr>
          <p:cNvPr id="12" name="Picture 4" descr="McSympathyBeautiful.pdf"/>
          <p:cNvPicPr>
            <a:picLocks noChangeAspect="1"/>
          </p:cNvPicPr>
          <p:nvPr/>
        </p:nvPicPr>
        <p:blipFill>
          <a:blip r:embed="rId7" cstate="print"/>
          <a:srcRect/>
          <a:stretch>
            <a:fillRect/>
          </a:stretch>
        </p:blipFill>
        <p:spPr bwMode="auto">
          <a:xfrm>
            <a:off x="5404104" y="152400"/>
            <a:ext cx="2825496" cy="2968724"/>
          </a:xfrm>
          <a:prstGeom prst="rect">
            <a:avLst/>
          </a:prstGeom>
          <a:noFill/>
          <a:ln w="9525">
            <a:noFill/>
            <a:miter lim="800000"/>
            <a:headEnd/>
            <a:tailEnd/>
          </a:ln>
        </p:spPr>
      </p:pic>
      <p:pic>
        <p:nvPicPr>
          <p:cNvPr id="13" name="Picture 5" descr="McSympathyMemory.pdf"/>
          <p:cNvPicPr>
            <a:picLocks noChangeAspect="1"/>
          </p:cNvPicPr>
          <p:nvPr/>
        </p:nvPicPr>
        <p:blipFill>
          <a:blip r:embed="rId8" cstate="print"/>
          <a:srcRect/>
          <a:stretch>
            <a:fillRect/>
          </a:stretch>
        </p:blipFill>
        <p:spPr bwMode="auto">
          <a:xfrm>
            <a:off x="5404104" y="3432076"/>
            <a:ext cx="2825496" cy="29686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3"/>
          <p:cNvSpPr>
            <a:spLocks noGrp="1"/>
          </p:cNvSpPr>
          <p:nvPr>
            <p:ph sz="half" idx="2"/>
          </p:nvPr>
        </p:nvSpPr>
        <p:spPr>
          <a:xfrm>
            <a:off x="228600" y="1143000"/>
            <a:ext cx="6324600" cy="2438400"/>
          </a:xfrm>
        </p:spPr>
        <p:txBody>
          <a:bodyPr/>
          <a:lstStyle/>
          <a:p>
            <a:pPr eaLnBrk="1" hangingPunct="1">
              <a:buClr>
                <a:srgbClr val="953735"/>
              </a:buClr>
              <a:buFont typeface="Wingdings" pitchFamily="2" charset="2"/>
              <a:buChar char="v"/>
            </a:pPr>
            <a:r>
              <a:rPr lang="en-US" sz="1800" dirty="0">
                <a:ea typeface="ＭＳ Ｐゴシック" pitchFamily="34" charset="-128"/>
              </a:rPr>
              <a:t>All newspapers are working on incorporating  “late request” obituaries as their final task before going to print.</a:t>
            </a:r>
          </a:p>
          <a:p>
            <a:pPr eaLnBrk="1" hangingPunct="1">
              <a:buClr>
                <a:srgbClr val="953735"/>
              </a:buClr>
              <a:buFont typeface="Wingdings" pitchFamily="2" charset="2"/>
              <a:buChar char="v"/>
            </a:pPr>
            <a:r>
              <a:rPr lang="en-US" sz="1800" dirty="0">
                <a:ea typeface="ＭＳ Ｐゴシック" pitchFamily="34" charset="-128"/>
              </a:rPr>
              <a:t>When the reconfiguration is complete, they often have left over “remnant” space, because of the obituary counts and lengths.</a:t>
            </a:r>
          </a:p>
          <a:p>
            <a:pPr eaLnBrk="1" hangingPunct="1">
              <a:buClr>
                <a:srgbClr val="953735"/>
              </a:buClr>
              <a:buFont typeface="Wingdings" pitchFamily="2" charset="2"/>
              <a:buChar char="v"/>
            </a:pPr>
            <a:r>
              <a:rPr lang="en-US" sz="1800" dirty="0">
                <a:ea typeface="ＭＳ Ｐゴシック" pitchFamily="34" charset="-128"/>
              </a:rPr>
              <a:t>There are cost savings in negotiating a deal to advertise funeral florist “branding” ads in this remnant space, generally at one-third the standard rate.</a:t>
            </a:r>
          </a:p>
          <a:p>
            <a:pPr eaLnBrk="1" hangingPunct="1">
              <a:buClr>
                <a:srgbClr val="953735"/>
              </a:buClr>
              <a:buFont typeface="Wingdings" pitchFamily="2" charset="2"/>
              <a:buChar char="v"/>
            </a:pPr>
            <a:endParaRPr lang="en-US" sz="1800" dirty="0">
              <a:ea typeface="ＭＳ Ｐゴシック" pitchFamily="34" charset="-128"/>
            </a:endParaRPr>
          </a:p>
          <a:p>
            <a:pPr eaLnBrk="1" hangingPunct="1">
              <a:buClr>
                <a:srgbClr val="953735"/>
              </a:buClr>
              <a:buFont typeface="Wingdings" pitchFamily="2" charset="2"/>
              <a:buChar char="v"/>
            </a:pPr>
            <a:endParaRPr lang="en-US" sz="1800" dirty="0">
              <a:ea typeface="ＭＳ Ｐゴシック" pitchFamily="34" charset="-128"/>
            </a:endParaRPr>
          </a:p>
        </p:txBody>
      </p:sp>
      <p:sp>
        <p:nvSpPr>
          <p:cNvPr id="30723" name="Title 1"/>
          <p:cNvSpPr>
            <a:spLocks noGrp="1"/>
          </p:cNvSpPr>
          <p:nvPr>
            <p:ph type="title"/>
          </p:nvPr>
        </p:nvSpPr>
        <p:spPr>
          <a:xfrm>
            <a:off x="76200" y="0"/>
            <a:ext cx="8229600" cy="838200"/>
          </a:xfrm>
        </p:spPr>
        <p:txBody>
          <a:bodyPr/>
          <a:lstStyle/>
          <a:p>
            <a:pPr algn="l" eaLnBrk="1" hangingPunct="1"/>
            <a:r>
              <a:rPr lang="en-US" sz="3000" dirty="0">
                <a:solidFill>
                  <a:srgbClr val="3A6638"/>
                </a:solidFill>
                <a:latin typeface="Arial Black" pitchFamily="34" charset="0"/>
                <a:ea typeface="ＭＳ Ｐゴシック" pitchFamily="34" charset="-128"/>
              </a:rPr>
              <a:t>Cost Savings on Newspaper Page “Remnant” Space Ads</a:t>
            </a:r>
            <a:endParaRPr lang="en-US" sz="3000" dirty="0">
              <a:ea typeface="ＭＳ Ｐゴシック" pitchFamily="34" charset="-128"/>
            </a:endParaRPr>
          </a:p>
        </p:txBody>
      </p:sp>
      <p:sp>
        <p:nvSpPr>
          <p:cNvPr id="30725" name="TextBox 14"/>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9" name="Picture 8" descr="April 6b.jpg"/>
          <p:cNvPicPr>
            <a:picLocks noChangeAspect="1"/>
          </p:cNvPicPr>
          <p:nvPr/>
        </p:nvPicPr>
        <p:blipFill>
          <a:blip r:embed="rId3" cstate="print"/>
          <a:stretch>
            <a:fillRect/>
          </a:stretch>
        </p:blipFill>
        <p:spPr>
          <a:xfrm>
            <a:off x="3774948" y="3810000"/>
            <a:ext cx="2127504" cy="2714191"/>
          </a:xfrm>
          <a:prstGeom prst="rect">
            <a:avLst/>
          </a:prstGeom>
        </p:spPr>
      </p:pic>
      <p:pic>
        <p:nvPicPr>
          <p:cNvPr id="10" name="Picture 9" descr="March 15.jpg"/>
          <p:cNvPicPr>
            <a:picLocks noChangeAspect="1"/>
          </p:cNvPicPr>
          <p:nvPr/>
        </p:nvPicPr>
        <p:blipFill>
          <a:blip r:embed="rId4" cstate="print"/>
          <a:stretch>
            <a:fillRect/>
          </a:stretch>
        </p:blipFill>
        <p:spPr>
          <a:xfrm>
            <a:off x="914400" y="3810000"/>
            <a:ext cx="2133600" cy="2772439"/>
          </a:xfrm>
          <a:prstGeom prst="rect">
            <a:avLst/>
          </a:prstGeom>
        </p:spPr>
      </p:pic>
      <p:pic>
        <p:nvPicPr>
          <p:cNvPr id="11" name="Picture 10" descr="March 17 copy.jpg"/>
          <p:cNvPicPr>
            <a:picLocks noChangeAspect="1"/>
          </p:cNvPicPr>
          <p:nvPr/>
        </p:nvPicPr>
        <p:blipFill>
          <a:blip r:embed="rId5" cstate="print"/>
          <a:stretch>
            <a:fillRect/>
          </a:stretch>
        </p:blipFill>
        <p:spPr>
          <a:xfrm>
            <a:off x="6629401" y="533400"/>
            <a:ext cx="2057399" cy="2556966"/>
          </a:xfrm>
          <a:prstGeom prst="rect">
            <a:avLst/>
          </a:prstGeom>
        </p:spPr>
      </p:pic>
      <p:pic>
        <p:nvPicPr>
          <p:cNvPr id="12" name="Picture 11" descr="March 19 copy.jpg"/>
          <p:cNvPicPr>
            <a:picLocks noChangeAspect="1"/>
          </p:cNvPicPr>
          <p:nvPr/>
        </p:nvPicPr>
        <p:blipFill>
          <a:blip r:embed="rId6" cstate="print"/>
          <a:stretch>
            <a:fillRect/>
          </a:stretch>
        </p:blipFill>
        <p:spPr>
          <a:xfrm>
            <a:off x="6629400" y="3352800"/>
            <a:ext cx="2074495" cy="320954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3"/>
          <p:cNvSpPr>
            <a:spLocks noGrp="1"/>
          </p:cNvSpPr>
          <p:nvPr>
            <p:ph sz="half" idx="2"/>
          </p:nvPr>
        </p:nvSpPr>
        <p:spPr>
          <a:xfrm>
            <a:off x="533400" y="1981200"/>
            <a:ext cx="3657600" cy="2514600"/>
          </a:xfrm>
        </p:spPr>
        <p:txBody>
          <a:bodyPr/>
          <a:lstStyle/>
          <a:p>
            <a:pPr eaLnBrk="1" hangingPunct="1">
              <a:buClr>
                <a:srgbClr val="953735"/>
              </a:buClr>
              <a:buFont typeface="Wingdings" pitchFamily="2" charset="2"/>
              <a:buChar char="v"/>
            </a:pPr>
            <a:r>
              <a:rPr lang="en-US" sz="1800" dirty="0">
                <a:ea typeface="ＭＳ Ｐゴシック" pitchFamily="34" charset="-128"/>
              </a:rPr>
              <a:t>Church parishioners can be very loyal customers when they see you are supporting their bulletin with an </a:t>
            </a:r>
            <a:r>
              <a:rPr lang="en-US" sz="1800" dirty="0" err="1">
                <a:ea typeface="ＭＳ Ｐゴシック" pitchFamily="34" charset="-128"/>
              </a:rPr>
              <a:t>ad.</a:t>
            </a:r>
            <a:endParaRPr lang="en-US" sz="1800" dirty="0">
              <a:ea typeface="ＭＳ Ｐゴシック" pitchFamily="34" charset="-128"/>
            </a:endParaRPr>
          </a:p>
          <a:p>
            <a:pPr eaLnBrk="1" hangingPunct="1">
              <a:buClr>
                <a:srgbClr val="953735"/>
              </a:buClr>
              <a:buFont typeface="Wingdings" pitchFamily="2" charset="2"/>
              <a:buChar char="v"/>
            </a:pPr>
            <a:r>
              <a:rPr lang="en-US" sz="1800" i="1" dirty="0">
                <a:ea typeface="ＭＳ Ｐゴシック" pitchFamily="34" charset="-128"/>
              </a:rPr>
              <a:t>SanFranciscoFuneralFlowers.com</a:t>
            </a:r>
            <a:r>
              <a:rPr lang="en-US" sz="1800" dirty="0">
                <a:ea typeface="ＭＳ Ｐゴシック" pitchFamily="34" charset="-128"/>
              </a:rPr>
              <a:t> swears by this advertising, with bulletin ads in ALL area churches. </a:t>
            </a:r>
          </a:p>
        </p:txBody>
      </p:sp>
      <p:grpSp>
        <p:nvGrpSpPr>
          <p:cNvPr id="30722" name="Group 6"/>
          <p:cNvGrpSpPr>
            <a:grpSpLocks/>
          </p:cNvGrpSpPr>
          <p:nvPr/>
        </p:nvGrpSpPr>
        <p:grpSpPr bwMode="auto">
          <a:xfrm>
            <a:off x="0" y="5410200"/>
            <a:ext cx="9144000" cy="1447800"/>
            <a:chOff x="0" y="5410200"/>
            <a:chExt cx="9144000" cy="1447800"/>
          </a:xfrm>
        </p:grpSpPr>
        <p:pic>
          <p:nvPicPr>
            <p:cNvPr id="30726"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30727"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30723" name="Title 1"/>
          <p:cNvSpPr>
            <a:spLocks noGrp="1"/>
          </p:cNvSpPr>
          <p:nvPr>
            <p:ph type="title"/>
          </p:nvPr>
        </p:nvSpPr>
        <p:spPr>
          <a:xfrm>
            <a:off x="76200" y="0"/>
            <a:ext cx="8229600" cy="640080"/>
          </a:xfrm>
        </p:spPr>
        <p:txBody>
          <a:bodyPr/>
          <a:lstStyle/>
          <a:p>
            <a:pPr algn="l" eaLnBrk="1" hangingPunct="1"/>
            <a:r>
              <a:rPr lang="en-US" sz="3000">
                <a:solidFill>
                  <a:srgbClr val="3A6638"/>
                </a:solidFill>
                <a:latin typeface="Arial Black" pitchFamily="34" charset="0"/>
                <a:ea typeface="ＭＳ Ｐゴシック" pitchFamily="34" charset="-128"/>
              </a:rPr>
              <a:t>Church Bulletin Advertising</a:t>
            </a:r>
            <a:endParaRPr lang="en-US" sz="3000">
              <a:ea typeface="ＭＳ Ｐゴシック" pitchFamily="34" charset="-128"/>
            </a:endParaRPr>
          </a:p>
        </p:txBody>
      </p:sp>
      <p:pic>
        <p:nvPicPr>
          <p:cNvPr id="30724" name="Picture 13" descr="Our-Lady-Of-Victory.jpg"/>
          <p:cNvPicPr>
            <a:picLocks noChangeAspect="1"/>
          </p:cNvPicPr>
          <p:nvPr/>
        </p:nvPicPr>
        <p:blipFill>
          <a:blip r:embed="rId5" cstate="print"/>
          <a:srcRect/>
          <a:stretch>
            <a:fillRect/>
          </a:stretch>
        </p:blipFill>
        <p:spPr bwMode="auto">
          <a:xfrm>
            <a:off x="4610100" y="1676400"/>
            <a:ext cx="4457700" cy="2954338"/>
          </a:xfrm>
          <a:prstGeom prst="rect">
            <a:avLst/>
          </a:prstGeom>
        </p:spPr>
      </p:pic>
      <p:sp>
        <p:nvSpPr>
          <p:cNvPr id="30725" name="TextBox 14"/>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Visit With Funeral Director</a:t>
            </a:r>
          </a:p>
        </p:txBody>
      </p:sp>
      <p:sp>
        <p:nvSpPr>
          <p:cNvPr id="14338" name="Content Placeholder 2"/>
          <p:cNvSpPr>
            <a:spLocks noGrp="1"/>
          </p:cNvSpPr>
          <p:nvPr>
            <p:ph sz="half" idx="2"/>
          </p:nvPr>
        </p:nvSpPr>
        <p:spPr>
          <a:xfrm>
            <a:off x="457200" y="1447801"/>
            <a:ext cx="3505200" cy="3428999"/>
          </a:xfrm>
        </p:spPr>
        <p:txBody>
          <a:bodyPr/>
          <a:lstStyle/>
          <a:p>
            <a:pPr eaLnBrk="1" hangingPunct="1">
              <a:spcBef>
                <a:spcPts val="600"/>
              </a:spcBef>
              <a:buClr>
                <a:srgbClr val="953735"/>
              </a:buClr>
              <a:buFont typeface="Wingdings" pitchFamily="2" charset="2"/>
              <a:buChar char="v"/>
            </a:pPr>
            <a:r>
              <a:rPr lang="en-US" sz="1800" dirty="0">
                <a:ea typeface="ＭＳ Ｐゴシック" pitchFamily="34" charset="-128"/>
              </a:rPr>
              <a:t>Talk with funeral directors!</a:t>
            </a:r>
          </a:p>
          <a:p>
            <a:pPr eaLnBrk="1" hangingPunct="1">
              <a:spcBef>
                <a:spcPts val="600"/>
              </a:spcBef>
              <a:buClr>
                <a:srgbClr val="953735"/>
              </a:buClr>
              <a:buFont typeface="Wingdings" pitchFamily="2" charset="2"/>
              <a:buChar char="v"/>
            </a:pPr>
            <a:r>
              <a:rPr lang="en-US" sz="1800" dirty="0">
                <a:ea typeface="ＭＳ Ｐゴシック" pitchFamily="34" charset="-128"/>
              </a:rPr>
              <a:t>Inquire why families ask for “In Lieu of Flowers.”</a:t>
            </a:r>
          </a:p>
          <a:p>
            <a:pPr eaLnBrk="1" hangingPunct="1">
              <a:spcBef>
                <a:spcPts val="600"/>
              </a:spcBef>
              <a:buClr>
                <a:srgbClr val="953735"/>
              </a:buClr>
              <a:buFont typeface="Wingdings" pitchFamily="2" charset="2"/>
              <a:buChar char="v"/>
            </a:pPr>
            <a:r>
              <a:rPr lang="en-US" sz="1800" dirty="0">
                <a:ea typeface="ＭＳ Ｐゴシック" pitchFamily="34" charset="-128"/>
              </a:rPr>
              <a:t>Ask how this terminology comes up.</a:t>
            </a:r>
          </a:p>
          <a:p>
            <a:pPr eaLnBrk="1" hangingPunct="1">
              <a:spcBef>
                <a:spcPts val="600"/>
              </a:spcBef>
              <a:buClr>
                <a:srgbClr val="953735"/>
              </a:buClr>
              <a:buFont typeface="Wingdings" pitchFamily="2" charset="2"/>
              <a:buChar char="v"/>
            </a:pPr>
            <a:r>
              <a:rPr lang="en-US" sz="1800" dirty="0"/>
              <a:t>Ask them what your floral shop can do to make their job easier.</a:t>
            </a:r>
          </a:p>
          <a:p>
            <a:pPr eaLnBrk="1" hangingPunct="1">
              <a:spcBef>
                <a:spcPts val="600"/>
              </a:spcBef>
              <a:buClr>
                <a:srgbClr val="953735"/>
              </a:buClr>
              <a:buFont typeface="Wingdings" pitchFamily="2" charset="2"/>
              <a:buChar char="v"/>
            </a:pPr>
            <a:r>
              <a:rPr lang="en-US" sz="1800" dirty="0"/>
              <a:t>Ask if they would mind giving you any areas of improvement they see.</a:t>
            </a:r>
            <a:endParaRPr lang="en-US" sz="1800" dirty="0">
              <a:ea typeface="ＭＳ Ｐゴシック" pitchFamily="34" charset="-128"/>
            </a:endParaRPr>
          </a:p>
        </p:txBody>
      </p:sp>
      <p:grpSp>
        <p:nvGrpSpPr>
          <p:cNvPr id="14340" name="Group 8"/>
          <p:cNvGrpSpPr>
            <a:grpSpLocks/>
          </p:cNvGrpSpPr>
          <p:nvPr/>
        </p:nvGrpSpPr>
        <p:grpSpPr bwMode="auto">
          <a:xfrm>
            <a:off x="0" y="5410200"/>
            <a:ext cx="9144000" cy="1447800"/>
            <a:chOff x="0" y="5410200"/>
            <a:chExt cx="9144000" cy="1447800"/>
          </a:xfrm>
        </p:grpSpPr>
        <p:pic>
          <p:nvPicPr>
            <p:cNvPr id="14342"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14343"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14341"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9" name="Picture 8" descr="TSFA Funeral Marketing Program Images 004a.jpg"/>
          <p:cNvPicPr>
            <a:picLocks noChangeAspect="1"/>
          </p:cNvPicPr>
          <p:nvPr/>
        </p:nvPicPr>
        <p:blipFill>
          <a:blip r:embed="rId5" cstate="print"/>
          <a:stretch>
            <a:fillRect/>
          </a:stretch>
        </p:blipFill>
        <p:spPr>
          <a:xfrm>
            <a:off x="4572000" y="685800"/>
            <a:ext cx="4251960" cy="5669280"/>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sz="half" idx="2"/>
          </p:nvPr>
        </p:nvSpPr>
        <p:spPr>
          <a:xfrm>
            <a:off x="381000" y="1447800"/>
            <a:ext cx="8534400" cy="3810000"/>
          </a:xfrm>
        </p:spPr>
        <p:txBody>
          <a:bodyPr/>
          <a:lstStyle/>
          <a:p>
            <a:pPr eaLnBrk="1" hangingPunct="1">
              <a:buClr>
                <a:srgbClr val="953735"/>
              </a:buClr>
              <a:buFont typeface="Wingdings" pitchFamily="2" charset="2"/>
              <a:buChar char="v"/>
            </a:pPr>
            <a:r>
              <a:rPr lang="en-US" sz="1800" dirty="0">
                <a:ea typeface="ＭＳ Ｐゴシック" pitchFamily="34" charset="-128"/>
              </a:rPr>
              <a:t>Banners offer top-of-mind (TOMA) </a:t>
            </a:r>
            <a:br>
              <a:rPr lang="en-US" sz="1800" dirty="0">
                <a:ea typeface="ＭＳ Ｐゴシック" pitchFamily="34" charset="-128"/>
              </a:rPr>
            </a:br>
            <a:r>
              <a:rPr lang="en-US" sz="1800" dirty="0">
                <a:ea typeface="ＭＳ Ｐゴシック" pitchFamily="34" charset="-128"/>
              </a:rPr>
              <a:t>branding as </a:t>
            </a:r>
            <a:r>
              <a:rPr lang="en-US" altLang="ja-JP" sz="1800" b="1" i="1" dirty="0">
                <a:ea typeface="ＭＳ Ｐゴシック" pitchFamily="34" charset="-128"/>
              </a:rPr>
              <a:t>THE</a:t>
            </a:r>
            <a:r>
              <a:rPr lang="en-US" altLang="ja-JP" sz="1800" dirty="0">
                <a:ea typeface="ＭＳ Ｐゴシック" pitchFamily="34" charset="-128"/>
              </a:rPr>
              <a:t> funeral florist.</a:t>
            </a:r>
          </a:p>
          <a:p>
            <a:pPr eaLnBrk="1" hangingPunct="1">
              <a:buClr>
                <a:srgbClr val="953735"/>
              </a:buClr>
              <a:buFont typeface="Wingdings" pitchFamily="2" charset="2"/>
              <a:buChar char="v"/>
            </a:pPr>
            <a:r>
              <a:rPr lang="en-US" sz="1800" dirty="0">
                <a:ea typeface="ＭＳ Ｐゴシック" pitchFamily="34" charset="-128"/>
              </a:rPr>
              <a:t>Banners also provide hyperlinks for </a:t>
            </a:r>
            <a:br>
              <a:rPr lang="en-US" sz="1800" dirty="0">
                <a:ea typeface="ＭＳ Ｐゴシック" pitchFamily="34" charset="-128"/>
              </a:rPr>
            </a:br>
            <a:r>
              <a:rPr lang="en-US" sz="1800" dirty="0">
                <a:ea typeface="ＭＳ Ｐゴシック" pitchFamily="34" charset="-128"/>
              </a:rPr>
              <a:t>online ordering.</a:t>
            </a:r>
          </a:p>
          <a:p>
            <a:pPr eaLnBrk="1" hangingPunct="1">
              <a:buClr>
                <a:srgbClr val="953735"/>
              </a:buClr>
              <a:buFont typeface="Wingdings" pitchFamily="2" charset="2"/>
              <a:buChar char="v"/>
            </a:pPr>
            <a:r>
              <a:rPr lang="en-US" sz="1800" dirty="0">
                <a:ea typeface="ＭＳ Ｐゴシック" pitchFamily="34" charset="-128"/>
              </a:rPr>
              <a:t>Online media is growing while print </a:t>
            </a:r>
            <a:br>
              <a:rPr lang="en-US" sz="1800" dirty="0">
                <a:ea typeface="ＭＳ Ｐゴシック" pitchFamily="34" charset="-128"/>
              </a:rPr>
            </a:br>
            <a:r>
              <a:rPr lang="en-US" sz="1800" dirty="0">
                <a:ea typeface="ＭＳ Ｐゴシック" pitchFamily="34" charset="-128"/>
              </a:rPr>
              <a:t>media is shrinking.</a:t>
            </a:r>
          </a:p>
          <a:p>
            <a:pPr eaLnBrk="1" hangingPunct="1">
              <a:buClr>
                <a:srgbClr val="953735"/>
              </a:buClr>
              <a:buFont typeface="Wingdings" pitchFamily="2" charset="2"/>
              <a:buChar char="v"/>
            </a:pPr>
            <a:r>
              <a:rPr lang="en-US" sz="1800" dirty="0">
                <a:ea typeface="ＭＳ Ｐゴシック" pitchFamily="34" charset="-128"/>
              </a:rPr>
              <a:t>The obituary pages of the online version </a:t>
            </a:r>
            <a:br>
              <a:rPr lang="en-US" sz="1800" dirty="0">
                <a:ea typeface="ＭＳ Ｐゴシック" pitchFamily="34" charset="-128"/>
              </a:rPr>
            </a:br>
            <a:r>
              <a:rPr lang="en-US" sz="1800" dirty="0">
                <a:ea typeface="ＭＳ Ｐゴシック" pitchFamily="34" charset="-128"/>
              </a:rPr>
              <a:t>of a  newspaper consistently have the </a:t>
            </a:r>
            <a:br>
              <a:rPr lang="en-US" sz="1800" dirty="0">
                <a:ea typeface="ＭＳ Ｐゴシック" pitchFamily="34" charset="-128"/>
              </a:rPr>
            </a:br>
            <a:r>
              <a:rPr lang="en-US" sz="1800" dirty="0">
                <a:ea typeface="ＭＳ Ｐゴシック" pitchFamily="34" charset="-128"/>
              </a:rPr>
              <a:t>highest number of page views.</a:t>
            </a:r>
          </a:p>
          <a:p>
            <a:pPr eaLnBrk="1" hangingPunct="1">
              <a:buClr>
                <a:srgbClr val="953735"/>
              </a:buClr>
              <a:buFont typeface="Wingdings" pitchFamily="2" charset="2"/>
              <a:buChar char="v"/>
            </a:pPr>
            <a:r>
              <a:rPr lang="en-US" sz="1800" dirty="0">
                <a:ea typeface="ＭＳ Ｐゴシック" pitchFamily="34" charset="-128"/>
              </a:rPr>
              <a:t>Former area residents in their </a:t>
            </a:r>
            <a:r>
              <a:rPr lang="ja-JP" altLang="en-US" sz="1800">
                <a:ea typeface="ＭＳ Ｐゴシック" pitchFamily="34" charset="-128"/>
              </a:rPr>
              <a:t>“</a:t>
            </a:r>
            <a:r>
              <a:rPr lang="en-US" altLang="ja-JP" sz="1800" dirty="0">
                <a:ea typeface="ＭＳ Ｐゴシック" pitchFamily="34" charset="-128"/>
              </a:rPr>
              <a:t>golden years</a:t>
            </a:r>
            <a:r>
              <a:rPr lang="ja-JP" altLang="en-US" sz="1800">
                <a:ea typeface="ＭＳ Ｐゴシック" pitchFamily="34" charset="-128"/>
              </a:rPr>
              <a:t>”</a:t>
            </a:r>
            <a:r>
              <a:rPr lang="en-US" altLang="ja-JP" sz="1800" dirty="0">
                <a:ea typeface="ＭＳ Ｐゴシック" pitchFamily="34" charset="-128"/>
              </a:rPr>
              <a:t> who are now living elsewhere commonly scan obituary pages to check on past friends/neighbors.</a:t>
            </a:r>
          </a:p>
          <a:p>
            <a:pPr eaLnBrk="1" hangingPunct="1">
              <a:buClr>
                <a:srgbClr val="953735"/>
              </a:buClr>
              <a:buFont typeface="Wingdings" pitchFamily="2" charset="2"/>
              <a:buChar char="v"/>
            </a:pPr>
            <a:r>
              <a:rPr lang="en-US" sz="1800" dirty="0">
                <a:ea typeface="ＭＳ Ｐゴシック" pitchFamily="34" charset="-128"/>
              </a:rPr>
              <a:t>Negotiate a trial period of 3 months or less, to see if it is a good fit  for your firm.</a:t>
            </a:r>
          </a:p>
        </p:txBody>
      </p:sp>
      <p:sp>
        <p:nvSpPr>
          <p:cNvPr id="31745"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Online Obit Banner Advertising</a:t>
            </a:r>
          </a:p>
        </p:txBody>
      </p:sp>
      <p:grpSp>
        <p:nvGrpSpPr>
          <p:cNvPr id="31747" name="Group 8"/>
          <p:cNvGrpSpPr>
            <a:grpSpLocks/>
          </p:cNvGrpSpPr>
          <p:nvPr/>
        </p:nvGrpSpPr>
        <p:grpSpPr bwMode="auto">
          <a:xfrm>
            <a:off x="0" y="5410200"/>
            <a:ext cx="9144000" cy="1447800"/>
            <a:chOff x="0" y="5410200"/>
            <a:chExt cx="9144000" cy="1447800"/>
          </a:xfrm>
        </p:grpSpPr>
        <p:pic>
          <p:nvPicPr>
            <p:cNvPr id="31752"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31753"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31748"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8" name="Picture 7" descr="Online Obit Banner 1.jpg"/>
          <p:cNvPicPr>
            <a:picLocks noChangeAspect="1"/>
          </p:cNvPicPr>
          <p:nvPr/>
        </p:nvPicPr>
        <p:blipFill>
          <a:blip r:embed="rId5" cstate="print"/>
          <a:stretch>
            <a:fillRect/>
          </a:stretch>
        </p:blipFill>
        <p:spPr>
          <a:xfrm>
            <a:off x="4648200" y="3429001"/>
            <a:ext cx="4343400" cy="609599"/>
          </a:xfrm>
          <a:prstGeom prst="roundRect">
            <a:avLst>
              <a:gd name="adj" fmla="val 8594"/>
            </a:avLst>
          </a:prstGeom>
          <a:solidFill>
            <a:srgbClr val="FFFFFF">
              <a:shade val="85000"/>
            </a:srgbClr>
          </a:solidFill>
          <a:ln>
            <a:noFill/>
          </a:ln>
          <a:effectLst>
            <a:reflection stA="0" endPos="0" dir="5400000" sy="-100000" algn="bl" rotWithShape="0"/>
          </a:effectLst>
        </p:spPr>
      </p:pic>
      <p:pic>
        <p:nvPicPr>
          <p:cNvPr id="13" name="Picture 2"/>
          <p:cNvPicPr>
            <a:picLocks noChangeAspect="1" noChangeArrowheads="1"/>
          </p:cNvPicPr>
          <p:nvPr/>
        </p:nvPicPr>
        <p:blipFill>
          <a:blip r:embed="rId6" cstate="print"/>
          <a:srcRect/>
          <a:stretch>
            <a:fillRect/>
          </a:stretch>
        </p:blipFill>
        <p:spPr bwMode="auto">
          <a:xfrm>
            <a:off x="4648200" y="2519901"/>
            <a:ext cx="4343400" cy="604299"/>
          </a:xfrm>
          <a:prstGeom prst="roundRect">
            <a:avLst>
              <a:gd name="adj" fmla="val 8594"/>
            </a:avLst>
          </a:prstGeom>
          <a:solidFill>
            <a:srgbClr val="FFFFFF">
              <a:shade val="85000"/>
            </a:srgbClr>
          </a:solidFill>
          <a:ln>
            <a:noFill/>
          </a:ln>
          <a:effectLst>
            <a:reflection stA="0" endPos="0" dir="5400000" sy="-100000" algn="bl" rotWithShape="0"/>
          </a:effectLst>
        </p:spPr>
      </p:pic>
      <p:pic>
        <p:nvPicPr>
          <p:cNvPr id="10" name="Picture 9" descr="Online Obit Banner 1.jpg"/>
          <p:cNvPicPr>
            <a:picLocks noChangeAspect="1"/>
          </p:cNvPicPr>
          <p:nvPr/>
        </p:nvPicPr>
        <p:blipFill>
          <a:blip r:embed="rId7" cstate="print"/>
          <a:stretch>
            <a:fillRect/>
          </a:stretch>
        </p:blipFill>
        <p:spPr>
          <a:xfrm>
            <a:off x="4648200" y="1600199"/>
            <a:ext cx="4343400" cy="609601"/>
          </a:xfrm>
          <a:prstGeom prst="roundRect">
            <a:avLst>
              <a:gd name="adj" fmla="val 8594"/>
            </a:avLst>
          </a:prstGeom>
          <a:solidFill>
            <a:srgbClr val="FFFFFF">
              <a:shade val="85000"/>
            </a:srgbClr>
          </a:solidFill>
          <a:ln>
            <a:noFill/>
          </a:ln>
          <a:effectLst>
            <a:reflection stA="0" endPos="0" dir="5400000" sy="-100000" algn="bl" rotWithShape="0"/>
          </a:effectLst>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5"/>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
        <p:nvSpPr>
          <p:cNvPr id="4"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Online Obit Header Banner (Legacy)</a:t>
            </a:r>
          </a:p>
        </p:txBody>
      </p:sp>
      <p:grpSp>
        <p:nvGrpSpPr>
          <p:cNvPr id="5" name="Group 8"/>
          <p:cNvGrpSpPr>
            <a:grpSpLocks/>
          </p:cNvGrpSpPr>
          <p:nvPr/>
        </p:nvGrpSpPr>
        <p:grpSpPr bwMode="auto">
          <a:xfrm>
            <a:off x="0" y="5410200"/>
            <a:ext cx="9144000" cy="1447800"/>
            <a:chOff x="0" y="5410200"/>
            <a:chExt cx="9144000" cy="1447800"/>
          </a:xfrm>
        </p:grpSpPr>
        <p:pic>
          <p:nvPicPr>
            <p:cNvPr id="6"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7"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pic>
        <p:nvPicPr>
          <p:cNvPr id="1027" name="Picture 3"/>
          <p:cNvPicPr>
            <a:picLocks noChangeAspect="1" noChangeArrowheads="1"/>
          </p:cNvPicPr>
          <p:nvPr/>
        </p:nvPicPr>
        <p:blipFill>
          <a:blip r:embed="rId5" cstate="print"/>
          <a:srcRect/>
          <a:stretch>
            <a:fillRect/>
          </a:stretch>
        </p:blipFill>
        <p:spPr bwMode="auto">
          <a:xfrm>
            <a:off x="3857625" y="3305175"/>
            <a:ext cx="1428750" cy="247650"/>
          </a:xfrm>
          <a:prstGeom prst="rect">
            <a:avLst/>
          </a:prstGeom>
          <a:noFill/>
          <a:ln w="9525">
            <a:noFill/>
            <a:miter lim="800000"/>
            <a:headEnd/>
            <a:tailEnd/>
          </a:ln>
        </p:spPr>
      </p:pic>
      <p:pic>
        <p:nvPicPr>
          <p:cNvPr id="11" name="Picture 10" descr="blur.jpg"/>
          <p:cNvPicPr>
            <a:picLocks noChangeAspect="1"/>
          </p:cNvPicPr>
          <p:nvPr/>
        </p:nvPicPr>
        <p:blipFill>
          <a:blip r:embed="rId6" cstate="print"/>
          <a:stretch>
            <a:fillRect/>
          </a:stretch>
        </p:blipFill>
        <p:spPr>
          <a:xfrm>
            <a:off x="838200" y="3581400"/>
            <a:ext cx="1905000" cy="330200"/>
          </a:xfrm>
          <a:prstGeom prst="rect">
            <a:avLst/>
          </a:prstGeom>
        </p:spPr>
      </p:pic>
      <p:pic>
        <p:nvPicPr>
          <p:cNvPr id="12" name="Picture 11" descr="blur.jpg"/>
          <p:cNvPicPr>
            <a:picLocks noChangeAspect="1"/>
          </p:cNvPicPr>
          <p:nvPr/>
        </p:nvPicPr>
        <p:blipFill>
          <a:blip r:embed="rId6" cstate="print"/>
          <a:stretch>
            <a:fillRect/>
          </a:stretch>
        </p:blipFill>
        <p:spPr>
          <a:xfrm>
            <a:off x="3276600" y="3886200"/>
            <a:ext cx="1905000" cy="330200"/>
          </a:xfrm>
          <a:prstGeom prst="rect">
            <a:avLst/>
          </a:prstGeom>
        </p:spPr>
      </p:pic>
      <p:pic>
        <p:nvPicPr>
          <p:cNvPr id="1028" name="Picture 4"/>
          <p:cNvPicPr>
            <a:picLocks noChangeAspect="1" noChangeArrowheads="1"/>
          </p:cNvPicPr>
          <p:nvPr/>
        </p:nvPicPr>
        <p:blipFill>
          <a:blip r:embed="rId7" cstate="print"/>
          <a:srcRect/>
          <a:stretch>
            <a:fillRect/>
          </a:stretch>
        </p:blipFill>
        <p:spPr bwMode="auto">
          <a:xfrm>
            <a:off x="609600" y="685800"/>
            <a:ext cx="7896225" cy="4591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 screenshot of a social media post&#10;&#10;Description generated with very high confidence">
            <a:extLst>
              <a:ext uri="{FF2B5EF4-FFF2-40B4-BE49-F238E27FC236}">
                <a16:creationId xmlns:a16="http://schemas.microsoft.com/office/drawing/2014/main" id="{C4B83078-E876-4683-8994-2C9E904AAC69}"/>
              </a:ext>
            </a:extLst>
          </p:cNvPr>
          <p:cNvPicPr>
            <a:picLocks noChangeAspect="1"/>
          </p:cNvPicPr>
          <p:nvPr/>
        </p:nvPicPr>
        <p:blipFill>
          <a:blip r:embed="rId3"/>
          <a:stretch>
            <a:fillRect/>
          </a:stretch>
        </p:blipFill>
        <p:spPr bwMode="auto">
          <a:xfrm>
            <a:off x="3317724" y="648927"/>
            <a:ext cx="5725586" cy="5869664"/>
          </a:xfrm>
          <a:prstGeom prst="rect">
            <a:avLst/>
          </a:prstGeom>
          <a:noFill/>
          <a:ln w="9525">
            <a:noFill/>
            <a:miter lim="800000"/>
            <a:headEnd/>
            <a:tailEnd/>
          </a:ln>
        </p:spPr>
      </p:pic>
      <p:sp>
        <p:nvSpPr>
          <p:cNvPr id="59393" name="Content Placeholder 2"/>
          <p:cNvSpPr>
            <a:spLocks noGrp="1"/>
          </p:cNvSpPr>
          <p:nvPr>
            <p:ph idx="1"/>
          </p:nvPr>
        </p:nvSpPr>
        <p:spPr>
          <a:xfrm>
            <a:off x="227737" y="1112520"/>
            <a:ext cx="2972088" cy="4534988"/>
          </a:xfrm>
        </p:spPr>
        <p:txBody>
          <a:bodyPr/>
          <a:lstStyle/>
          <a:p>
            <a:pPr marL="285750" indent="-285750">
              <a:buClr>
                <a:srgbClr val="953735"/>
              </a:buClr>
              <a:buFont typeface="Wingdings" pitchFamily="2" charset="2"/>
              <a:buChar char="v"/>
            </a:pPr>
            <a:r>
              <a:rPr lang="en-US" sz="1800" dirty="0">
                <a:ea typeface="+mn-lt"/>
                <a:cs typeface="+mn-lt"/>
              </a:rPr>
              <a:t>Newspapers use different online obituary website platforms, and platform companies or platform layouts can change over the years</a:t>
            </a:r>
            <a:endParaRPr lang="en-US" sz="1800" dirty="0">
              <a:ea typeface="ＭＳ Ｐゴシック"/>
              <a:cs typeface="Arial"/>
            </a:endParaRPr>
          </a:p>
          <a:p>
            <a:pPr marL="285750" indent="-285750">
              <a:buClr>
                <a:srgbClr val="953735"/>
              </a:buClr>
              <a:buFont typeface="Wingdings" pitchFamily="2" charset="2"/>
              <a:buChar char="v"/>
            </a:pPr>
            <a:endParaRPr lang="en-US" sz="1800" dirty="0">
              <a:latin typeface="Calibri"/>
              <a:ea typeface="ＭＳ Ｐゴシック"/>
              <a:cs typeface="Calibri"/>
            </a:endParaRPr>
          </a:p>
          <a:p>
            <a:pPr marL="285750" indent="-285750">
              <a:buClr>
                <a:srgbClr val="953735"/>
              </a:buClr>
              <a:buFont typeface="Wingdings" pitchFamily="2" charset="2"/>
              <a:buChar char="v"/>
            </a:pPr>
            <a:r>
              <a:rPr lang="en-US" sz="1800" dirty="0">
                <a:ea typeface="+mn-lt"/>
                <a:cs typeface="+mn-lt"/>
              </a:rPr>
              <a:t>Online advertising is generally based on “Views” and “Size”. Depending on the market, online rates can be highly negotiable.</a:t>
            </a:r>
          </a:p>
          <a:p>
            <a:pPr marL="285750" indent="-285750">
              <a:buClr>
                <a:srgbClr val="953735"/>
              </a:buClr>
              <a:buFont typeface="Wingdings" pitchFamily="2" charset="2"/>
              <a:buChar char="v"/>
            </a:pPr>
            <a:endParaRPr lang="en-US" sz="1600" dirty="0">
              <a:cs typeface="Calibri"/>
            </a:endParaRPr>
          </a:p>
        </p:txBody>
      </p:sp>
      <p:sp>
        <p:nvSpPr>
          <p:cNvPr id="59394" name="Title 1"/>
          <p:cNvSpPr txBox="1">
            <a:spLocks/>
          </p:cNvSpPr>
          <p:nvPr/>
        </p:nvSpPr>
        <p:spPr bwMode="auto">
          <a:xfrm>
            <a:off x="232954" y="385396"/>
            <a:ext cx="8915400" cy="640080"/>
          </a:xfrm>
          <a:prstGeom prst="rect">
            <a:avLst/>
          </a:prstGeom>
          <a:noFill/>
          <a:ln w="9525">
            <a:noFill/>
            <a:miter lim="800000"/>
            <a:headEnd/>
            <a:tailEnd/>
          </a:ln>
        </p:spPr>
        <p:txBody>
          <a:bodyPr anchor="ctr"/>
          <a:lstStyle/>
          <a:p>
            <a:r>
              <a:rPr lang="en-US" sz="3000" dirty="0">
                <a:solidFill>
                  <a:srgbClr val="3A6638"/>
                </a:solidFill>
                <a:latin typeface="Arial Black"/>
                <a:ea typeface="ＭＳ Ｐゴシック"/>
              </a:rPr>
              <a:t>Online Obit Banner Ad (Current)</a:t>
            </a:r>
            <a:endParaRPr lang="en-US" sz="3000" dirty="0">
              <a:latin typeface="Arial"/>
              <a:ea typeface="ＭＳ Ｐゴシック"/>
              <a:cs typeface="Arial"/>
            </a:endParaRPr>
          </a:p>
          <a:p>
            <a:endParaRPr lang="en-US" sz="3000" dirty="0">
              <a:solidFill>
                <a:srgbClr val="3A6638"/>
              </a:solidFill>
              <a:latin typeface="Arial Black"/>
            </a:endParaRPr>
          </a:p>
        </p:txBody>
      </p:sp>
      <p:grpSp>
        <p:nvGrpSpPr>
          <p:cNvPr id="2" name="Group 6"/>
          <p:cNvGrpSpPr>
            <a:grpSpLocks/>
          </p:cNvGrpSpPr>
          <p:nvPr/>
        </p:nvGrpSpPr>
        <p:grpSpPr bwMode="auto">
          <a:xfrm>
            <a:off x="0" y="5410200"/>
            <a:ext cx="9144000" cy="1447800"/>
            <a:chOff x="0" y="5410200"/>
            <a:chExt cx="9144000" cy="1447800"/>
          </a:xfrm>
        </p:grpSpPr>
        <p:pic>
          <p:nvPicPr>
            <p:cNvPr id="59399" name="Picture 2" descr="C:\Users\Sam\Desktop\Picture3.jpg"/>
            <p:cNvPicPr>
              <a:picLocks noChangeAspect="1" noChangeArrowheads="1"/>
            </p:cNvPicPr>
            <p:nvPr/>
          </p:nvPicPr>
          <p:blipFill>
            <a:blip r:embed="rId4" cstate="print"/>
            <a:srcRect/>
            <a:stretch>
              <a:fillRect/>
            </a:stretch>
          </p:blipFill>
          <p:spPr bwMode="auto">
            <a:xfrm>
              <a:off x="0" y="6019800"/>
              <a:ext cx="9144000" cy="838200"/>
            </a:xfrm>
            <a:prstGeom prst="rect">
              <a:avLst/>
            </a:prstGeom>
            <a:noFill/>
            <a:ln w="9525">
              <a:noFill/>
              <a:miter lim="800000"/>
              <a:headEnd/>
              <a:tailEnd/>
            </a:ln>
          </p:spPr>
        </p:pic>
        <p:pic>
          <p:nvPicPr>
            <p:cNvPr id="59400" name="Picture 3" descr="C:\Users\Sam\Desktop\McLieuOfWreathINFO.jpg"/>
            <p:cNvPicPr>
              <a:picLocks noChangeAspect="1" noChangeArrowheads="1"/>
            </p:cNvPicPr>
            <p:nvPr/>
          </p:nvPicPr>
          <p:blipFill>
            <a:blip r:embed="rId5" cstate="print"/>
            <a:srcRect/>
            <a:stretch>
              <a:fillRect/>
            </a:stretch>
          </p:blipFill>
          <p:spPr bwMode="auto">
            <a:xfrm>
              <a:off x="381000" y="5410200"/>
              <a:ext cx="1066800" cy="1288161"/>
            </a:xfrm>
            <a:prstGeom prst="rect">
              <a:avLst/>
            </a:prstGeom>
            <a:noFill/>
            <a:ln w="9525">
              <a:noFill/>
              <a:miter lim="800000"/>
              <a:headEnd/>
              <a:tailEnd/>
            </a:ln>
          </p:spPr>
        </p:pic>
      </p:grpSp>
      <p:sp>
        <p:nvSpPr>
          <p:cNvPr id="5939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extLst>
      <p:ext uri="{BB962C8B-B14F-4D97-AF65-F5344CB8AC3E}">
        <p14:creationId xmlns:p14="http://schemas.microsoft.com/office/powerpoint/2010/main" val="266281507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Radio Advertising</a:t>
            </a:r>
          </a:p>
        </p:txBody>
      </p:sp>
      <p:sp>
        <p:nvSpPr>
          <p:cNvPr id="33794" name="Content Placeholder 2"/>
          <p:cNvSpPr>
            <a:spLocks noGrp="1"/>
          </p:cNvSpPr>
          <p:nvPr>
            <p:ph sz="half" idx="2"/>
          </p:nvPr>
        </p:nvSpPr>
        <p:spPr>
          <a:xfrm>
            <a:off x="228600" y="685800"/>
            <a:ext cx="4267200" cy="4800600"/>
          </a:xfrm>
        </p:spPr>
        <p:txBody>
          <a:bodyPr/>
          <a:lstStyle/>
          <a:p>
            <a:pPr eaLnBrk="1" hangingPunct="1">
              <a:spcBef>
                <a:spcPts val="600"/>
              </a:spcBef>
              <a:buClr>
                <a:srgbClr val="953735"/>
              </a:buClr>
              <a:buFont typeface="Wingdings" pitchFamily="2" charset="2"/>
              <a:buChar char="v"/>
            </a:pPr>
            <a:r>
              <a:rPr lang="en-US" sz="1800" dirty="0">
                <a:ea typeface="ＭＳ Ｐゴシック" pitchFamily="34" charset="-128"/>
              </a:rPr>
              <a:t>Continue your firm’s branding as </a:t>
            </a:r>
            <a:r>
              <a:rPr lang="en-US" sz="1800" b="1" i="1" dirty="0">
                <a:ea typeface="ＭＳ Ｐゴシック" pitchFamily="34" charset="-128"/>
              </a:rPr>
              <a:t>THE</a:t>
            </a:r>
            <a:r>
              <a:rPr lang="en-US" sz="1800" dirty="0">
                <a:ea typeface="ＭＳ Ｐゴシック" pitchFamily="34" charset="-128"/>
              </a:rPr>
              <a:t> funeral</a:t>
            </a:r>
            <a:r>
              <a:rPr lang="en-US" altLang="ja-JP" sz="1800" dirty="0">
                <a:ea typeface="ＭＳ Ｐゴシック" pitchFamily="34" charset="-128"/>
              </a:rPr>
              <a:t> florist.</a:t>
            </a:r>
            <a:endParaRPr lang="en-US" sz="1800" dirty="0">
              <a:ea typeface="ＭＳ Ｐゴシック" pitchFamily="34" charset="-128"/>
            </a:endParaRPr>
          </a:p>
          <a:p>
            <a:pPr eaLnBrk="1" hangingPunct="1">
              <a:spcBef>
                <a:spcPts val="600"/>
              </a:spcBef>
              <a:buClr>
                <a:srgbClr val="953735"/>
              </a:buClr>
              <a:buFont typeface="Wingdings" pitchFamily="2" charset="2"/>
              <a:buChar char="v"/>
            </a:pPr>
            <a:r>
              <a:rPr lang="en-US" sz="1800" dirty="0">
                <a:ea typeface="ＭＳ Ｐゴシック" pitchFamily="34" charset="-128"/>
              </a:rPr>
              <a:t>Radio advertising can be powerful, when done properly with professional voice talent.</a:t>
            </a:r>
          </a:p>
          <a:p>
            <a:pPr eaLnBrk="1" hangingPunct="1">
              <a:spcBef>
                <a:spcPts val="600"/>
              </a:spcBef>
              <a:buClr>
                <a:srgbClr val="953735"/>
              </a:buClr>
              <a:buFont typeface="Wingdings" pitchFamily="2" charset="2"/>
              <a:buChar char="v"/>
            </a:pPr>
            <a:r>
              <a:rPr lang="en-US" sz="1800" dirty="0">
                <a:ea typeface="ＭＳ Ｐゴシック" pitchFamily="34" charset="-128"/>
              </a:rPr>
              <a:t>Radio stations often offer “fire sale” rates, so be pro-active and ask.</a:t>
            </a:r>
          </a:p>
          <a:p>
            <a:pPr eaLnBrk="1" hangingPunct="1">
              <a:spcBef>
                <a:spcPts val="600"/>
              </a:spcBef>
              <a:buClr>
                <a:srgbClr val="953735"/>
              </a:buClr>
              <a:buFont typeface="Wingdings" pitchFamily="2" charset="2"/>
              <a:buChar char="v"/>
            </a:pPr>
            <a:r>
              <a:rPr lang="en-US" sz="1800" dirty="0"/>
              <a:t>Radio stations have give-a-ways for Bosses/Secretaries Week and Christmas; suggest trading product for ad times.</a:t>
            </a:r>
            <a:endParaRPr lang="en-US" sz="1800" dirty="0">
              <a:ea typeface="ＭＳ Ｐゴシック" pitchFamily="34" charset="-128"/>
            </a:endParaRPr>
          </a:p>
          <a:p>
            <a:pPr eaLnBrk="1" hangingPunct="1">
              <a:spcBef>
                <a:spcPts val="600"/>
              </a:spcBef>
              <a:buClr>
                <a:srgbClr val="953735"/>
              </a:buClr>
              <a:buFont typeface="Wingdings" pitchFamily="2" charset="2"/>
              <a:buChar char="v"/>
            </a:pPr>
            <a:r>
              <a:rPr lang="en-US" sz="1800" dirty="0">
                <a:ea typeface="ＭＳ Ｐゴシック" pitchFamily="34" charset="-128"/>
              </a:rPr>
              <a:t>Audio link – “Flower Garden”</a:t>
            </a:r>
          </a:p>
          <a:p>
            <a:pPr eaLnBrk="1" hangingPunct="1">
              <a:spcBef>
                <a:spcPts val="600"/>
              </a:spcBef>
              <a:buClr>
                <a:srgbClr val="953735"/>
              </a:buClr>
              <a:buFont typeface="Wingdings" pitchFamily="2" charset="2"/>
              <a:buChar char="v"/>
            </a:pPr>
            <a:endParaRPr lang="en-US" sz="1800" dirty="0">
              <a:ea typeface="ＭＳ Ｐゴシック" pitchFamily="34" charset="-128"/>
            </a:endParaRPr>
          </a:p>
          <a:p>
            <a:pPr eaLnBrk="1" hangingPunct="1">
              <a:spcBef>
                <a:spcPts val="600"/>
              </a:spcBef>
              <a:buClr>
                <a:srgbClr val="953735"/>
              </a:buClr>
              <a:buFont typeface="Wingdings" pitchFamily="2" charset="2"/>
              <a:buChar char="v"/>
            </a:pPr>
            <a:r>
              <a:rPr lang="en-US" sz="1800" dirty="0">
                <a:ea typeface="ＭＳ Ｐゴシック" pitchFamily="34" charset="-128"/>
              </a:rPr>
              <a:t>Audio link – “Coach Sweeney”</a:t>
            </a:r>
          </a:p>
        </p:txBody>
      </p:sp>
      <p:sp>
        <p:nvSpPr>
          <p:cNvPr id="33795" name="Content Placeholder 5"/>
          <p:cNvSpPr>
            <a:spLocks noGrp="1"/>
          </p:cNvSpPr>
          <p:nvPr>
            <p:ph sz="quarter" idx="4"/>
          </p:nvPr>
        </p:nvSpPr>
        <p:spPr>
          <a:xfrm>
            <a:off x="4648200" y="685800"/>
            <a:ext cx="4343400" cy="5334000"/>
          </a:xfrm>
        </p:spPr>
        <p:txBody>
          <a:bodyPr/>
          <a:lstStyle/>
          <a:p>
            <a:pPr marL="0" indent="0" eaLnBrk="1" hangingPunct="1">
              <a:buNone/>
            </a:pPr>
            <a:r>
              <a:rPr lang="en-US" sz="1200" b="1" u="sng" dirty="0">
                <a:ea typeface="ＭＳ Ｐゴシック" pitchFamily="34" charset="-128"/>
              </a:rPr>
              <a:t>Flower Garden – Sympathy Commercial</a:t>
            </a:r>
          </a:p>
          <a:p>
            <a:pPr marL="0" indent="0" eaLnBrk="1" hangingPunct="1">
              <a:buNone/>
            </a:pPr>
            <a:r>
              <a:rPr lang="en-US" sz="1200" b="1" dirty="0">
                <a:ea typeface="ＭＳ Ｐゴシック" pitchFamily="34" charset="-128"/>
              </a:rPr>
              <a:t>Young woman:</a:t>
            </a:r>
          </a:p>
          <a:p>
            <a:pPr marL="0" indent="0">
              <a:buNone/>
            </a:pPr>
            <a:r>
              <a:rPr lang="en-US" sz="1200" dirty="0"/>
              <a:t>It was just a couple of days after my mom died, and my brothers and I were going through some of her things when, there was a knock at the door and it’s a delivery person with a bouquet of flowers, and the note said, “The thing I remember most about your mom was she was always out back in her flower garden”. You know, there was always a lot of life in this house. And there still is.</a:t>
            </a:r>
          </a:p>
          <a:p>
            <a:pPr marL="0" indent="0" eaLnBrk="1" hangingPunct="1">
              <a:buNone/>
            </a:pPr>
            <a:r>
              <a:rPr lang="en-US" sz="1200" b="1" dirty="0">
                <a:ea typeface="ＭＳ Ｐゴシック" pitchFamily="34" charset="-128"/>
              </a:rPr>
              <a:t>Man Announcer:</a:t>
            </a:r>
          </a:p>
          <a:p>
            <a:pPr marL="0" indent="0">
              <a:buNone/>
            </a:pPr>
            <a:r>
              <a:rPr lang="en-US" sz="1200" dirty="0"/>
              <a:t>Flowers, the perfect way to honor a beautiful life. Call McAdams Floral today or visit www.mcadamsfloral.com. (Put 5 second jingle ending here).</a:t>
            </a:r>
          </a:p>
          <a:p>
            <a:pPr marL="0" indent="0">
              <a:buNone/>
            </a:pPr>
            <a:r>
              <a:rPr lang="en-US" sz="1200" dirty="0"/>
              <a:t> </a:t>
            </a:r>
          </a:p>
          <a:p>
            <a:pPr marL="0" indent="0">
              <a:buNone/>
            </a:pPr>
            <a:endParaRPr lang="en-US" sz="1200" dirty="0"/>
          </a:p>
          <a:p>
            <a:pPr marL="0" indent="0" eaLnBrk="1" hangingPunct="1">
              <a:buNone/>
            </a:pPr>
            <a:r>
              <a:rPr lang="en-US" sz="1200" b="1" u="sng" dirty="0">
                <a:ea typeface="ＭＳ Ｐゴシック" pitchFamily="34" charset="-128"/>
              </a:rPr>
              <a:t>Coach Sweeney – Sympathy Commercial</a:t>
            </a:r>
          </a:p>
          <a:p>
            <a:pPr marL="0" indent="0" eaLnBrk="1" hangingPunct="1">
              <a:buNone/>
            </a:pPr>
            <a:r>
              <a:rPr lang="en-US" sz="1200" b="1" dirty="0">
                <a:ea typeface="ＭＳ Ｐゴシック" pitchFamily="34" charset="-128"/>
              </a:rPr>
              <a:t>Young man:</a:t>
            </a:r>
          </a:p>
          <a:p>
            <a:pPr marL="0" indent="0" eaLnBrk="1" hangingPunct="1">
              <a:buNone/>
            </a:pPr>
            <a:r>
              <a:rPr lang="en-US" sz="1200" dirty="0">
                <a:ea typeface="ＭＳ Ｐゴシック" pitchFamily="34" charset="-128"/>
              </a:rPr>
              <a:t>My Grandma used to say that the best measure of a man</a:t>
            </a:r>
            <a:r>
              <a:rPr lang="ja-JP" altLang="en-US" sz="1200">
                <a:ea typeface="ＭＳ Ｐゴシック" pitchFamily="34" charset="-128"/>
              </a:rPr>
              <a:t>’</a:t>
            </a:r>
            <a:r>
              <a:rPr lang="en-US" altLang="ja-JP" sz="1200" dirty="0">
                <a:ea typeface="ＭＳ Ｐゴシック" pitchFamily="34" charset="-128"/>
              </a:rPr>
              <a:t>s life is how many friends he leaves behind. Well, Coach Sweeney passed away and you should have seen the how many people turned out for the funeral. And the flowers. There</a:t>
            </a:r>
            <a:r>
              <a:rPr lang="ja-JP" altLang="en-US" sz="1200">
                <a:ea typeface="ＭＳ Ｐゴシック" pitchFamily="34" charset="-128"/>
              </a:rPr>
              <a:t>’</a:t>
            </a:r>
            <a:r>
              <a:rPr lang="en-US" altLang="ja-JP" sz="1200" dirty="0">
                <a:ea typeface="ＭＳ Ｐゴシック" pitchFamily="34" charset="-128"/>
              </a:rPr>
              <a:t>s some sent from the school, from the Auxiliary. I mean the place looked like a float for the Rose Bowl Parade. You could tell. The man had friends.</a:t>
            </a:r>
          </a:p>
          <a:p>
            <a:pPr marL="0" indent="0" eaLnBrk="1" hangingPunct="1">
              <a:buNone/>
            </a:pPr>
            <a:r>
              <a:rPr lang="en-US" sz="1200" b="1" dirty="0">
                <a:ea typeface="ＭＳ Ｐゴシック" pitchFamily="34" charset="-128"/>
              </a:rPr>
              <a:t>Lady Announcer:</a:t>
            </a:r>
          </a:p>
          <a:p>
            <a:pPr marL="0" indent="0" eaLnBrk="1" hangingPunct="1">
              <a:buNone/>
            </a:pPr>
            <a:r>
              <a:rPr lang="en-US" sz="1200" dirty="0">
                <a:ea typeface="ＭＳ Ｐゴシック" pitchFamily="34" charset="-128"/>
              </a:rPr>
              <a:t>For the times in life for which there are no words, send flowers. Call McAdams Floral today or visit www.mcadamsfloral.com. (Put 5 second jingle ending here).</a:t>
            </a:r>
          </a:p>
          <a:p>
            <a:pPr marL="0" indent="0" eaLnBrk="1" hangingPunct="1">
              <a:buNone/>
            </a:pPr>
            <a:endParaRPr lang="en-US" sz="1200" dirty="0">
              <a:ea typeface="ＭＳ Ｐゴシック" pitchFamily="34" charset="-128"/>
            </a:endParaRPr>
          </a:p>
        </p:txBody>
      </p:sp>
      <p:grpSp>
        <p:nvGrpSpPr>
          <p:cNvPr id="33796" name="Group 7"/>
          <p:cNvGrpSpPr>
            <a:grpSpLocks/>
          </p:cNvGrpSpPr>
          <p:nvPr/>
        </p:nvGrpSpPr>
        <p:grpSpPr bwMode="auto">
          <a:xfrm>
            <a:off x="0" y="5410200"/>
            <a:ext cx="9144000" cy="1447800"/>
            <a:chOff x="0" y="5410200"/>
            <a:chExt cx="9144000" cy="1447800"/>
          </a:xfrm>
        </p:grpSpPr>
        <p:pic>
          <p:nvPicPr>
            <p:cNvPr id="33798" name="Picture 2" descr="C:\Users\Sam\Desktop\Picture3.jpg"/>
            <p:cNvPicPr>
              <a:picLocks noChangeAspect="1" noChangeArrowheads="1"/>
            </p:cNvPicPr>
            <p:nvPr/>
          </p:nvPicPr>
          <p:blipFill>
            <a:blip r:embed="rId5" cstate="print"/>
            <a:srcRect/>
            <a:stretch>
              <a:fillRect/>
            </a:stretch>
          </p:blipFill>
          <p:spPr bwMode="auto">
            <a:xfrm>
              <a:off x="0" y="6019800"/>
              <a:ext cx="9144000" cy="838200"/>
            </a:xfrm>
            <a:prstGeom prst="rect">
              <a:avLst/>
            </a:prstGeom>
            <a:noFill/>
            <a:ln w="9525">
              <a:noFill/>
              <a:miter lim="800000"/>
              <a:headEnd/>
              <a:tailEnd/>
            </a:ln>
          </p:spPr>
        </p:pic>
        <p:pic>
          <p:nvPicPr>
            <p:cNvPr id="33799" name="Picture 3" descr="C:\Users\Sam\Desktop\McLieuOfWreathINFO.jpg"/>
            <p:cNvPicPr>
              <a:picLocks noChangeAspect="1" noChangeArrowheads="1"/>
            </p:cNvPicPr>
            <p:nvPr/>
          </p:nvPicPr>
          <p:blipFill>
            <a:blip r:embed="rId6" cstate="print"/>
            <a:srcRect/>
            <a:stretch>
              <a:fillRect/>
            </a:stretch>
          </p:blipFill>
          <p:spPr bwMode="auto">
            <a:xfrm>
              <a:off x="381000" y="5410200"/>
              <a:ext cx="1066800" cy="1288161"/>
            </a:xfrm>
            <a:prstGeom prst="rect">
              <a:avLst/>
            </a:prstGeom>
            <a:noFill/>
            <a:ln w="9525">
              <a:noFill/>
              <a:miter lim="800000"/>
              <a:headEnd/>
              <a:tailEnd/>
            </a:ln>
          </p:spPr>
        </p:pic>
      </p:grpSp>
      <p:sp>
        <p:nvSpPr>
          <p:cNvPr id="33797" name="TextBox 10"/>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12" name="Radio 1_final.wav">
            <a:hlinkClick r:id="" action="ppaction://media"/>
          </p:cNvPr>
          <p:cNvPicPr>
            <a:picLocks noRot="1" noChangeAspect="1"/>
          </p:cNvPicPr>
          <p:nvPr>
            <a:audioFile r:link="rId1"/>
          </p:nvPr>
        </p:nvPicPr>
        <p:blipFill>
          <a:blip r:embed="rId7" cstate="print"/>
          <a:stretch>
            <a:fillRect/>
          </a:stretch>
        </p:blipFill>
        <p:spPr>
          <a:xfrm>
            <a:off x="304800" y="4038600"/>
            <a:ext cx="304800" cy="304800"/>
          </a:xfrm>
          <a:prstGeom prst="rect">
            <a:avLst/>
          </a:prstGeom>
        </p:spPr>
      </p:pic>
      <p:pic>
        <p:nvPicPr>
          <p:cNvPr id="13" name="Radio 2_final.wav">
            <a:hlinkClick r:id="" action="ppaction://media"/>
          </p:cNvPr>
          <p:cNvPicPr>
            <a:picLocks noRot="1" noChangeAspect="1"/>
          </p:cNvPicPr>
          <p:nvPr>
            <a:audioFile r:link="rId2"/>
          </p:nvPr>
        </p:nvPicPr>
        <p:blipFill>
          <a:blip r:embed="rId8" cstate="print"/>
          <a:stretch>
            <a:fillRect/>
          </a:stretch>
        </p:blipFill>
        <p:spPr>
          <a:xfrm>
            <a:off x="304800" y="4724400"/>
            <a:ext cx="304800" cy="304800"/>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0"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897" fill="hold"/>
                                        <p:tgtEl>
                                          <p:spTgt spid="13"/>
                                        </p:tgtEl>
                                      </p:cBhvr>
                                    </p:cmd>
                                  </p:childTnLst>
                                </p:cTn>
                              </p:par>
                            </p:childTnLst>
                          </p:cTn>
                        </p:par>
                      </p:childTnLst>
                    </p:cTn>
                  </p:par>
                </p:childTnLst>
              </p:cTn>
              <p:nextCondLst>
                <p:cond evt="onClick" delay="0">
                  <p:tgtEl>
                    <p:spTgt spid="13"/>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Television Advertising</a:t>
            </a:r>
          </a:p>
        </p:txBody>
      </p:sp>
      <p:sp>
        <p:nvSpPr>
          <p:cNvPr id="34818" name="Content Placeholder 2"/>
          <p:cNvSpPr>
            <a:spLocks noGrp="1"/>
          </p:cNvSpPr>
          <p:nvPr>
            <p:ph sz="half" idx="2"/>
          </p:nvPr>
        </p:nvSpPr>
        <p:spPr>
          <a:xfrm>
            <a:off x="1447800" y="1905000"/>
            <a:ext cx="6934200" cy="3124200"/>
          </a:xfrm>
        </p:spPr>
        <p:txBody>
          <a:bodyPr/>
          <a:lstStyle/>
          <a:p>
            <a:pPr eaLnBrk="1" hangingPunct="1">
              <a:buClr>
                <a:srgbClr val="953735"/>
              </a:buClr>
              <a:buFont typeface="Wingdings" pitchFamily="2" charset="2"/>
              <a:buChar char="v"/>
            </a:pPr>
            <a:r>
              <a:rPr lang="en-US" sz="1800" dirty="0">
                <a:ea typeface="ＭＳ Ｐゴシック" pitchFamily="34" charset="-128"/>
              </a:rPr>
              <a:t>Continue the branding theme: your firm is </a:t>
            </a:r>
            <a:r>
              <a:rPr lang="en-US" sz="1800" b="1" i="1" dirty="0">
                <a:ea typeface="ＭＳ Ｐゴシック" pitchFamily="34" charset="-128"/>
              </a:rPr>
              <a:t>THE</a:t>
            </a:r>
            <a:r>
              <a:rPr lang="en-US" sz="1800" dirty="0">
                <a:ea typeface="ＭＳ Ｐゴシック" pitchFamily="34" charset="-128"/>
              </a:rPr>
              <a:t> funeral florist</a:t>
            </a:r>
            <a:r>
              <a:rPr lang="en-US" altLang="ja-JP" sz="1800" dirty="0">
                <a:ea typeface="ＭＳ Ｐゴシック" pitchFamily="34" charset="-128"/>
              </a:rPr>
              <a:t>.</a:t>
            </a:r>
          </a:p>
          <a:p>
            <a:pPr eaLnBrk="1" hangingPunct="1">
              <a:buClr>
                <a:srgbClr val="953735"/>
              </a:buClr>
              <a:buFont typeface="Wingdings" pitchFamily="2" charset="2"/>
              <a:buChar char="v"/>
            </a:pPr>
            <a:endParaRPr lang="en-US" sz="1800" dirty="0">
              <a:ea typeface="ＭＳ Ｐゴシック" pitchFamily="34" charset="-128"/>
            </a:endParaRPr>
          </a:p>
          <a:p>
            <a:pPr eaLnBrk="1" hangingPunct="1">
              <a:buClr>
                <a:srgbClr val="953735"/>
              </a:buClr>
              <a:buFont typeface="Wingdings" pitchFamily="2" charset="2"/>
              <a:buChar char="v"/>
            </a:pPr>
            <a:r>
              <a:rPr lang="en-US" sz="1800" dirty="0">
                <a:ea typeface="ＭＳ Ｐゴシック" pitchFamily="34" charset="-128"/>
              </a:rPr>
              <a:t>Visual media is the best for showcasing our products.</a:t>
            </a:r>
          </a:p>
          <a:p>
            <a:pPr eaLnBrk="1" hangingPunct="1">
              <a:buClr>
                <a:srgbClr val="953735"/>
              </a:buClr>
              <a:buFont typeface="Wingdings" pitchFamily="2" charset="2"/>
              <a:buChar char="v"/>
            </a:pPr>
            <a:endParaRPr lang="en-US" sz="1800" dirty="0">
              <a:ea typeface="ＭＳ Ｐゴシック" pitchFamily="34" charset="-128"/>
            </a:endParaRPr>
          </a:p>
          <a:p>
            <a:pPr eaLnBrk="1" hangingPunct="1">
              <a:buClr>
                <a:srgbClr val="953735"/>
              </a:buClr>
              <a:buFont typeface="Wingdings" pitchFamily="2" charset="2"/>
              <a:buChar char="v"/>
            </a:pPr>
            <a:r>
              <a:rPr lang="en-US" sz="1800" dirty="0">
                <a:ea typeface="ＭＳ Ｐゴシック" pitchFamily="34" charset="-128"/>
              </a:rPr>
              <a:t>Consider bartering floral products in return for TV advertising time.</a:t>
            </a:r>
          </a:p>
          <a:p>
            <a:pPr eaLnBrk="1" hangingPunct="1">
              <a:buClr>
                <a:srgbClr val="953735"/>
              </a:buClr>
              <a:buFont typeface="Wingdings" pitchFamily="2" charset="2"/>
              <a:buChar char="v"/>
            </a:pPr>
            <a:endParaRPr lang="en-US" sz="1800" dirty="0">
              <a:ea typeface="ＭＳ Ｐゴシック" pitchFamily="34" charset="-128"/>
            </a:endParaRPr>
          </a:p>
          <a:p>
            <a:pPr eaLnBrk="1" hangingPunct="1">
              <a:buClr>
                <a:srgbClr val="953735"/>
              </a:buClr>
              <a:buFont typeface="Wingdings" pitchFamily="2" charset="2"/>
              <a:buChar char="v"/>
            </a:pPr>
            <a:r>
              <a:rPr lang="en-US" sz="1800" dirty="0">
                <a:ea typeface="ＭＳ Ｐゴシック" pitchFamily="34" charset="-128"/>
              </a:rPr>
              <a:t>To date, we have not produced a McAdams Funeral Florist TV </a:t>
            </a:r>
            <a:r>
              <a:rPr lang="en-US" sz="1800" dirty="0" err="1">
                <a:ea typeface="ＭＳ Ｐゴシック" pitchFamily="34" charset="-128"/>
              </a:rPr>
              <a:t>ad.</a:t>
            </a:r>
            <a:endParaRPr lang="en-US" sz="1800" dirty="0">
              <a:ea typeface="ＭＳ Ｐゴシック" pitchFamily="34" charset="-128"/>
            </a:endParaRPr>
          </a:p>
        </p:txBody>
      </p:sp>
      <p:grpSp>
        <p:nvGrpSpPr>
          <p:cNvPr id="34819" name="Group 4"/>
          <p:cNvGrpSpPr>
            <a:grpSpLocks/>
          </p:cNvGrpSpPr>
          <p:nvPr/>
        </p:nvGrpSpPr>
        <p:grpSpPr bwMode="auto">
          <a:xfrm>
            <a:off x="0" y="5410200"/>
            <a:ext cx="9144000" cy="1447800"/>
            <a:chOff x="0" y="5410200"/>
            <a:chExt cx="9144000" cy="1447800"/>
          </a:xfrm>
        </p:grpSpPr>
        <p:pic>
          <p:nvPicPr>
            <p:cNvPr id="34821"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34822"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34820"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5"/>
          <p:cNvGrpSpPr>
            <a:grpSpLocks/>
          </p:cNvGrpSpPr>
          <p:nvPr/>
        </p:nvGrpSpPr>
        <p:grpSpPr bwMode="auto">
          <a:xfrm>
            <a:off x="0" y="5410200"/>
            <a:ext cx="9144000" cy="1447800"/>
            <a:chOff x="0" y="5410200"/>
            <a:chExt cx="9144000" cy="1447800"/>
          </a:xfrm>
        </p:grpSpPr>
        <p:pic>
          <p:nvPicPr>
            <p:cNvPr id="35846"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35847"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35842"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Funeral Home Newsletters</a:t>
            </a:r>
          </a:p>
        </p:txBody>
      </p:sp>
      <p:sp>
        <p:nvSpPr>
          <p:cNvPr id="35843" name="Content Placeholder 2"/>
          <p:cNvSpPr>
            <a:spLocks noGrp="1"/>
          </p:cNvSpPr>
          <p:nvPr>
            <p:ph sz="half" idx="2"/>
          </p:nvPr>
        </p:nvSpPr>
        <p:spPr>
          <a:xfrm>
            <a:off x="228600" y="990600"/>
            <a:ext cx="3886200" cy="4114800"/>
          </a:xfrm>
        </p:spPr>
        <p:txBody>
          <a:bodyPr/>
          <a:lstStyle/>
          <a:p>
            <a:pPr eaLnBrk="1" hangingPunct="1">
              <a:buClr>
                <a:schemeClr val="accent2"/>
              </a:buClr>
              <a:buFont typeface="Wingdings" pitchFamily="2" charset="2"/>
              <a:buChar char="v"/>
            </a:pPr>
            <a:r>
              <a:rPr lang="en-US" sz="1900" dirty="0">
                <a:ea typeface="ＭＳ Ｐゴシック" pitchFamily="34" charset="-128"/>
              </a:rPr>
              <a:t>Send to funeral homes to keep your firm in front of funeral directors and their staff.</a:t>
            </a:r>
          </a:p>
          <a:p>
            <a:pPr eaLnBrk="1" hangingPunct="1">
              <a:buClr>
                <a:schemeClr val="accent2"/>
              </a:buClr>
              <a:buFont typeface="Wingdings" pitchFamily="2" charset="2"/>
              <a:buChar char="v"/>
            </a:pPr>
            <a:r>
              <a:rPr lang="en-US" sz="1900" dirty="0">
                <a:ea typeface="ＭＳ Ｐゴシック" pitchFamily="34" charset="-128"/>
              </a:rPr>
              <a:t>Use the opportunity to showcase (and boast about) your designers’ styles.</a:t>
            </a:r>
          </a:p>
          <a:p>
            <a:pPr eaLnBrk="1" hangingPunct="1">
              <a:buClr>
                <a:schemeClr val="accent2"/>
              </a:buClr>
              <a:buFont typeface="Wingdings" pitchFamily="2" charset="2"/>
              <a:buChar char="v"/>
            </a:pPr>
            <a:r>
              <a:rPr lang="en-US" sz="1900" dirty="0">
                <a:ea typeface="ＭＳ Ｐゴシック" pitchFamily="34" charset="-128"/>
              </a:rPr>
              <a:t>Highlight a referral that you received from a member of a family they served.</a:t>
            </a:r>
          </a:p>
          <a:p>
            <a:pPr eaLnBrk="1" hangingPunct="1">
              <a:buClr>
                <a:schemeClr val="accent2"/>
              </a:buClr>
              <a:buFont typeface="Wingdings" pitchFamily="2" charset="2"/>
              <a:buChar char="v"/>
            </a:pPr>
            <a:r>
              <a:rPr lang="en-US" sz="1900" dirty="0">
                <a:ea typeface="ＭＳ Ｐゴシック" pitchFamily="34" charset="-128"/>
              </a:rPr>
              <a:t>Discuss the use of “in lieu of flowers” and remind them of the alternative phrases which can be used in obits.</a:t>
            </a:r>
          </a:p>
        </p:txBody>
      </p:sp>
      <p:sp>
        <p:nvSpPr>
          <p:cNvPr id="35844" name="TextBox 12"/>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9" name="Picture 8" descr="Screen shot 2010-01-27 at 9.46.11 PM.png"/>
          <p:cNvPicPr>
            <a:picLocks noChangeAspect="1"/>
          </p:cNvPicPr>
          <p:nvPr/>
        </p:nvPicPr>
        <p:blipFill>
          <a:blip r:embed="rId5" cstate="print"/>
          <a:srcRect l="3144" t="2710" r="3742" b="1642"/>
          <a:stretch>
            <a:fillRect/>
          </a:stretch>
        </p:blipFill>
        <p:spPr>
          <a:xfrm>
            <a:off x="4587240" y="532393"/>
            <a:ext cx="4480560" cy="5944607"/>
          </a:xfrm>
          <a:prstGeom prst="rect">
            <a:avLst/>
          </a:prstGeom>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5"/>
          <p:cNvGrpSpPr>
            <a:grpSpLocks/>
          </p:cNvGrpSpPr>
          <p:nvPr/>
        </p:nvGrpSpPr>
        <p:grpSpPr bwMode="auto">
          <a:xfrm>
            <a:off x="0" y="5410200"/>
            <a:ext cx="9144000" cy="1447800"/>
            <a:chOff x="0" y="5410200"/>
            <a:chExt cx="9144000" cy="1447800"/>
          </a:xfrm>
        </p:grpSpPr>
        <p:pic>
          <p:nvPicPr>
            <p:cNvPr id="35846"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35847"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35842"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Funeral Home Newsletters</a:t>
            </a:r>
          </a:p>
        </p:txBody>
      </p:sp>
      <p:sp>
        <p:nvSpPr>
          <p:cNvPr id="35843" name="Content Placeholder 2"/>
          <p:cNvSpPr>
            <a:spLocks noGrp="1"/>
          </p:cNvSpPr>
          <p:nvPr>
            <p:ph sz="half" idx="2"/>
          </p:nvPr>
        </p:nvSpPr>
        <p:spPr>
          <a:xfrm>
            <a:off x="228600" y="990600"/>
            <a:ext cx="3886200" cy="4114800"/>
          </a:xfrm>
        </p:spPr>
        <p:txBody>
          <a:bodyPr/>
          <a:lstStyle/>
          <a:p>
            <a:pPr eaLnBrk="1" hangingPunct="1">
              <a:buClr>
                <a:schemeClr val="accent2"/>
              </a:buClr>
              <a:buFont typeface="Wingdings" pitchFamily="2" charset="2"/>
              <a:buChar char="v"/>
            </a:pPr>
            <a:r>
              <a:rPr lang="en-US" sz="1900" dirty="0">
                <a:ea typeface="ＭＳ Ｐゴシック" pitchFamily="34" charset="-128"/>
              </a:rPr>
              <a:t>Send to funeral homes to keep your firm in front of funeral directors and their staff.</a:t>
            </a:r>
          </a:p>
          <a:p>
            <a:pPr eaLnBrk="1" hangingPunct="1">
              <a:buClr>
                <a:schemeClr val="accent2"/>
              </a:buClr>
              <a:buFont typeface="Wingdings" pitchFamily="2" charset="2"/>
              <a:buChar char="v"/>
            </a:pPr>
            <a:r>
              <a:rPr lang="en-US" sz="1900" dirty="0">
                <a:ea typeface="ＭＳ Ｐゴシック" pitchFamily="34" charset="-128"/>
              </a:rPr>
              <a:t>Use the opportunity to showcase (and boast about) your designers’ styles.</a:t>
            </a:r>
          </a:p>
          <a:p>
            <a:pPr eaLnBrk="1" hangingPunct="1">
              <a:buClr>
                <a:schemeClr val="accent2"/>
              </a:buClr>
              <a:buFont typeface="Wingdings" pitchFamily="2" charset="2"/>
              <a:buChar char="v"/>
            </a:pPr>
            <a:r>
              <a:rPr lang="en-US" sz="1900" dirty="0">
                <a:ea typeface="ＭＳ Ｐゴシック" pitchFamily="34" charset="-128"/>
              </a:rPr>
              <a:t>Highlight a referral that you received from a member of a family they served.</a:t>
            </a:r>
          </a:p>
          <a:p>
            <a:pPr eaLnBrk="1" hangingPunct="1">
              <a:buClr>
                <a:schemeClr val="accent2"/>
              </a:buClr>
              <a:buFont typeface="Wingdings" pitchFamily="2" charset="2"/>
              <a:buChar char="v"/>
            </a:pPr>
            <a:r>
              <a:rPr lang="en-US" sz="1900" dirty="0">
                <a:ea typeface="ＭＳ Ｐゴシック" pitchFamily="34" charset="-128"/>
              </a:rPr>
              <a:t>Discuss the use of “in lieu of flowers” and remind them of the alternative phrases which can be used in obits.</a:t>
            </a:r>
          </a:p>
        </p:txBody>
      </p:sp>
      <p:sp>
        <p:nvSpPr>
          <p:cNvPr id="35844" name="TextBox 12"/>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9" name="Picture 8" descr="A screenshot of a cell phone screen with text&#10;&#10;Description generated with high confidence"/>
          <p:cNvPicPr>
            <a:picLocks noChangeAspect="1"/>
          </p:cNvPicPr>
          <p:nvPr/>
        </p:nvPicPr>
        <p:blipFill>
          <a:blip r:embed="rId5"/>
          <a:srcRect l="3144" t="2710" r="3742" b="1642"/>
          <a:stretch>
            <a:fillRect/>
          </a:stretch>
        </p:blipFill>
        <p:spPr>
          <a:xfrm>
            <a:off x="4587240" y="605511"/>
            <a:ext cx="4480560" cy="5798371"/>
          </a:xfrm>
          <a:prstGeom prst="rect">
            <a:avLst/>
          </a:prstGeom>
        </p:spPr>
      </p:pic>
    </p:spTree>
    <p:extLst>
      <p:ext uri="{BB962C8B-B14F-4D97-AF65-F5344CB8AC3E}">
        <p14:creationId xmlns:p14="http://schemas.microsoft.com/office/powerpoint/2010/main" val="188148150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76200" y="258793"/>
            <a:ext cx="8229600" cy="640080"/>
          </a:xfrm>
        </p:spPr>
        <p:txBody>
          <a:bodyPr/>
          <a:lstStyle/>
          <a:p>
            <a:pPr algn="l"/>
            <a:r>
              <a:rPr lang="en-US" sz="3000" dirty="0">
                <a:solidFill>
                  <a:srgbClr val="3A6638"/>
                </a:solidFill>
                <a:latin typeface="Arial Black"/>
                <a:ea typeface="ＭＳ Ｐゴシック"/>
              </a:rPr>
              <a:t>Florist Branded/Priced </a:t>
            </a:r>
            <a:br>
              <a:rPr lang="en-US" sz="3000" dirty="0">
                <a:solidFill>
                  <a:srgbClr val="3A6638"/>
                </a:solidFill>
                <a:latin typeface="Arial Black"/>
                <a:ea typeface="ＭＳ Ｐゴシック"/>
              </a:rPr>
            </a:br>
            <a:r>
              <a:rPr lang="en-US" sz="3000" dirty="0">
                <a:solidFill>
                  <a:srgbClr val="3A6638"/>
                </a:solidFill>
                <a:latin typeface="Arial Black"/>
                <a:ea typeface="ＭＳ Ｐゴシック"/>
              </a:rPr>
              <a:t>Funeral Selection Guide</a:t>
            </a:r>
            <a:endParaRPr lang="en-US" dirty="0"/>
          </a:p>
        </p:txBody>
      </p:sp>
      <p:sp>
        <p:nvSpPr>
          <p:cNvPr id="37890" name="Content Placeholder 2"/>
          <p:cNvSpPr>
            <a:spLocks noGrp="1"/>
          </p:cNvSpPr>
          <p:nvPr>
            <p:ph sz="half" idx="2"/>
          </p:nvPr>
        </p:nvSpPr>
        <p:spPr>
          <a:xfrm>
            <a:off x="399690" y="2615241"/>
            <a:ext cx="4590690" cy="1429110"/>
          </a:xfrm>
        </p:spPr>
        <p:txBody>
          <a:bodyPr/>
          <a:lstStyle/>
          <a:p>
            <a:pPr>
              <a:buClr>
                <a:srgbClr val="953735"/>
              </a:buClr>
              <a:buFont typeface="Wingdings" pitchFamily="2" charset="2"/>
              <a:buChar char="v"/>
            </a:pPr>
            <a:r>
              <a:rPr lang="en-US" sz="1800" dirty="0">
                <a:ea typeface="ＭＳ Ｐゴシック"/>
              </a:rPr>
              <a:t>Gives customer 3 price points immediately , not waiting for sales person to </a:t>
            </a:r>
            <a:r>
              <a:rPr lang="ja-JP" altLang="en-US" sz="1800" dirty="0">
                <a:ea typeface="ＭＳ Ｐゴシック"/>
              </a:rPr>
              <a:t> </a:t>
            </a:r>
            <a:r>
              <a:rPr lang="en-US" altLang="ja-JP" sz="1800" dirty="0">
                <a:ea typeface="ＭＳ Ｐゴシック"/>
              </a:rPr>
              <a:t>look up price(s).</a:t>
            </a:r>
            <a:endParaRPr lang="en-US"/>
          </a:p>
          <a:p>
            <a:pPr>
              <a:buClr>
                <a:srgbClr val="953735"/>
              </a:buClr>
              <a:buFont typeface="Wingdings" pitchFamily="2" charset="2"/>
              <a:buChar char="v"/>
            </a:pPr>
            <a:r>
              <a:rPr lang="en-US" sz="1800" dirty="0">
                <a:ea typeface="ＭＳ Ｐゴシック" pitchFamily="34" charset="-128"/>
              </a:rPr>
              <a:t>Brands each page  with your firm’s name</a:t>
            </a:r>
            <a:r>
              <a:rPr lang="en-US" altLang="ja-JP" sz="1800" dirty="0">
                <a:ea typeface="ＭＳ Ｐゴシック" pitchFamily="34" charset="-128"/>
              </a:rPr>
              <a:t>.</a:t>
            </a:r>
          </a:p>
        </p:txBody>
      </p:sp>
      <p:grpSp>
        <p:nvGrpSpPr>
          <p:cNvPr id="37892" name="Group 5"/>
          <p:cNvGrpSpPr>
            <a:grpSpLocks/>
          </p:cNvGrpSpPr>
          <p:nvPr/>
        </p:nvGrpSpPr>
        <p:grpSpPr bwMode="auto">
          <a:xfrm>
            <a:off x="0" y="5410200"/>
            <a:ext cx="9144000" cy="1447800"/>
            <a:chOff x="0" y="5410200"/>
            <a:chExt cx="9144000" cy="1447800"/>
          </a:xfrm>
        </p:grpSpPr>
        <p:pic>
          <p:nvPicPr>
            <p:cNvPr id="37896"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37897"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37895" name="TextBox 12"/>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1026" name="Picture 2"/>
          <p:cNvPicPr>
            <a:picLocks noChangeAspect="1" noChangeArrowheads="1"/>
          </p:cNvPicPr>
          <p:nvPr/>
        </p:nvPicPr>
        <p:blipFill>
          <a:blip r:embed="rId5" cstate="print"/>
          <a:srcRect/>
          <a:stretch>
            <a:fillRect/>
          </a:stretch>
        </p:blipFill>
        <p:spPr bwMode="auto">
          <a:xfrm>
            <a:off x="5969478" y="96957"/>
            <a:ext cx="1976027" cy="1953256"/>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5551099" y="2251493"/>
            <a:ext cx="2704992" cy="1161001"/>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5551098" y="3703606"/>
            <a:ext cx="2700069" cy="1194678"/>
          </a:xfrm>
          <a:prstGeom prst="rect">
            <a:avLst/>
          </a:prstGeom>
          <a:noFill/>
          <a:ln w="9525">
            <a:noFill/>
            <a:miter lim="800000"/>
            <a:headEnd/>
            <a:tailEnd/>
          </a:ln>
        </p:spPr>
      </p:pic>
      <p:pic>
        <p:nvPicPr>
          <p:cNvPr id="1030" name="Picture 6"/>
          <p:cNvPicPr>
            <a:picLocks noChangeAspect="1" noChangeArrowheads="1"/>
          </p:cNvPicPr>
          <p:nvPr/>
        </p:nvPicPr>
        <p:blipFill>
          <a:blip r:embed="rId8" cstate="print"/>
          <a:srcRect/>
          <a:stretch>
            <a:fillRect/>
          </a:stretch>
        </p:blipFill>
        <p:spPr bwMode="auto">
          <a:xfrm>
            <a:off x="5611483" y="5198853"/>
            <a:ext cx="2700068" cy="1175378"/>
          </a:xfrm>
          <a:prstGeom prst="rect">
            <a:avLst/>
          </a:prstGeom>
          <a:noFill/>
          <a:ln w="9525">
            <a:noFill/>
            <a:miter lim="800000"/>
            <a:headEnd/>
            <a:tailEnd/>
          </a:ln>
        </p:spPr>
      </p:pic>
      <p:sp>
        <p:nvSpPr>
          <p:cNvPr id="17" name="Content Placeholder 2"/>
          <p:cNvSpPr>
            <a:spLocks noGrp="1"/>
          </p:cNvSpPr>
          <p:nvPr>
            <p:ph sz="half" idx="2"/>
          </p:nvPr>
        </p:nvSpPr>
        <p:spPr>
          <a:xfrm>
            <a:off x="1377351" y="3922143"/>
            <a:ext cx="4038600" cy="1600200"/>
          </a:xfrm>
        </p:spPr>
        <p:txBody>
          <a:bodyPr/>
          <a:lstStyle/>
          <a:p>
            <a:pPr>
              <a:buClr>
                <a:srgbClr val="953735"/>
              </a:buClr>
              <a:buFont typeface="Wingdings" pitchFamily="2" charset="2"/>
              <a:buChar char="v"/>
            </a:pPr>
            <a:r>
              <a:rPr lang="en-US" sz="1800" dirty="0">
                <a:ea typeface="ＭＳ Ｐゴシック" pitchFamily="34" charset="-128"/>
              </a:rPr>
              <a:t>Print adhesive custom logo price </a:t>
            </a:r>
            <a:br>
              <a:rPr lang="en-US" sz="1800" dirty="0">
                <a:ea typeface="ＭＳ Ｐゴシック" pitchFamily="34" charset="-128"/>
              </a:rPr>
            </a:br>
            <a:r>
              <a:rPr lang="en-US" sz="1800" dirty="0">
                <a:ea typeface="ＭＳ Ｐゴシック" pitchFamily="34" charset="-128"/>
              </a:rPr>
              <a:t>tags to place in selection guide given to funeral home. </a:t>
            </a:r>
          </a:p>
          <a:p>
            <a:pPr>
              <a:buClr>
                <a:srgbClr val="953735"/>
              </a:buClr>
              <a:buFont typeface="Wingdings" pitchFamily="2" charset="2"/>
              <a:buChar char="v"/>
            </a:pPr>
            <a:r>
              <a:rPr lang="en-US" sz="1800" dirty="0">
                <a:ea typeface="ＭＳ Ｐゴシック" pitchFamily="34" charset="-128"/>
              </a:rPr>
              <a:t>Print adhesive logo image for front cover.</a:t>
            </a:r>
          </a:p>
          <a:p>
            <a:pPr>
              <a:buClr>
                <a:srgbClr val="953735"/>
              </a:buClr>
            </a:pPr>
            <a:endParaRPr lang="en-US" sz="1800" dirty="0">
              <a:ea typeface="ＭＳ Ｐゴシック" pitchFamily="34" charset="-128"/>
            </a:endParaRPr>
          </a:p>
        </p:txBody>
      </p:sp>
      <p:sp>
        <p:nvSpPr>
          <p:cNvPr id="2" name="Content Placeholder 2">
            <a:extLst>
              <a:ext uri="{FF2B5EF4-FFF2-40B4-BE49-F238E27FC236}">
                <a16:creationId xmlns:a16="http://schemas.microsoft.com/office/drawing/2014/main" id="{CD747BDE-38E3-45E0-B6AC-E15BCC9AA42D}"/>
              </a:ext>
            </a:extLst>
          </p:cNvPr>
          <p:cNvSpPr txBox="1">
            <a:spLocks/>
          </p:cNvSpPr>
          <p:nvPr/>
        </p:nvSpPr>
        <p:spPr bwMode="auto">
          <a:xfrm>
            <a:off x="399689" y="1335656"/>
            <a:ext cx="4590690" cy="1429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buClr>
                <a:srgbClr val="953735"/>
              </a:buClr>
              <a:buFont typeface="Wingdings" pitchFamily="2" charset="2"/>
              <a:buChar char="v"/>
            </a:pPr>
            <a:r>
              <a:rPr lang="en-US" sz="1800" dirty="0">
                <a:ea typeface="+mn-lt"/>
                <a:cs typeface="+mn-lt"/>
              </a:rPr>
              <a:t>Customize a Teleflora/FTD Funeral Selection Guide, by creating vinyl “branded” product pricing stickers, for each funeral home.</a:t>
            </a:r>
            <a:endParaRPr lang="en-US" sz="1800" dirty="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89" y="-26139"/>
            <a:ext cx="9109411" cy="6884139"/>
          </a:xfrm>
          <a:prstGeom prst="rect">
            <a:avLst/>
          </a:prstGeo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76200" y="0"/>
            <a:ext cx="8229600" cy="640080"/>
          </a:xfrm>
        </p:spPr>
        <p:txBody>
          <a:bodyPr/>
          <a:lstStyle/>
          <a:p>
            <a:pPr algn="l"/>
            <a:r>
              <a:rPr lang="en-US" sz="3000" dirty="0">
                <a:solidFill>
                  <a:srgbClr val="3A6638"/>
                </a:solidFill>
                <a:latin typeface="Arial Black" pitchFamily="34" charset="0"/>
                <a:ea typeface="ＭＳ Ｐゴシック" pitchFamily="34" charset="-128"/>
              </a:rPr>
              <a:t>Selection Guide Logo Price Tags</a:t>
            </a:r>
          </a:p>
        </p:txBody>
      </p:sp>
      <p:grpSp>
        <p:nvGrpSpPr>
          <p:cNvPr id="2" name="Group 5"/>
          <p:cNvGrpSpPr>
            <a:grpSpLocks/>
          </p:cNvGrpSpPr>
          <p:nvPr/>
        </p:nvGrpSpPr>
        <p:grpSpPr bwMode="auto">
          <a:xfrm>
            <a:off x="0" y="5410200"/>
            <a:ext cx="9144000" cy="1447800"/>
            <a:chOff x="0" y="5410200"/>
            <a:chExt cx="9144000" cy="1447800"/>
          </a:xfrm>
        </p:grpSpPr>
        <p:pic>
          <p:nvPicPr>
            <p:cNvPr id="37896"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37897"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37895" name="TextBox 12"/>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15" name="Picture 14" descr="FTD-Funeral- Section- Guide-Original.jpg"/>
          <p:cNvPicPr>
            <a:picLocks noChangeAspect="1"/>
          </p:cNvPicPr>
          <p:nvPr/>
        </p:nvPicPr>
        <p:blipFill>
          <a:blip r:embed="rId5" cstate="print"/>
          <a:stretch>
            <a:fillRect/>
          </a:stretch>
        </p:blipFill>
        <p:spPr>
          <a:xfrm>
            <a:off x="1676400" y="577174"/>
            <a:ext cx="5730239" cy="2926080"/>
          </a:xfrm>
          <a:prstGeom prst="rect">
            <a:avLst/>
          </a:prstGeom>
        </p:spPr>
      </p:pic>
      <p:pic>
        <p:nvPicPr>
          <p:cNvPr id="16" name="Picture 15" descr="FTD-Funeral-Section-Guide-Pricing-Tags.jpg"/>
          <p:cNvPicPr>
            <a:picLocks noChangeAspect="1"/>
          </p:cNvPicPr>
          <p:nvPr/>
        </p:nvPicPr>
        <p:blipFill>
          <a:blip r:embed="rId6" cstate="print"/>
          <a:stretch>
            <a:fillRect/>
          </a:stretch>
        </p:blipFill>
        <p:spPr>
          <a:xfrm>
            <a:off x="1676400" y="3550920"/>
            <a:ext cx="5730240" cy="292608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83" y="0"/>
            <a:ext cx="9213366" cy="6857999"/>
          </a:xfrm>
          <a:prstGeom prst="rect">
            <a:avLst/>
          </a:prstGeom>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0" y="5410200"/>
            <a:ext cx="9144000" cy="1447800"/>
            <a:chOff x="0" y="5410200"/>
            <a:chExt cx="9144000" cy="1447800"/>
          </a:xfrm>
        </p:grpSpPr>
        <p:pic>
          <p:nvPicPr>
            <p:cNvPr id="59399"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9400"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pic>
        <p:nvPicPr>
          <p:cNvPr id="5" name="Picture 3" descr="A screenshot of a cell phone&#10;&#10;Description generated with high confidence">
            <a:extLst>
              <a:ext uri="{FF2B5EF4-FFF2-40B4-BE49-F238E27FC236}">
                <a16:creationId xmlns:a16="http://schemas.microsoft.com/office/drawing/2014/main" id="{C4B83078-E876-4683-8994-2C9E904AAC69}"/>
              </a:ext>
            </a:extLst>
          </p:cNvPr>
          <p:cNvPicPr>
            <a:picLocks noChangeAspect="1"/>
          </p:cNvPicPr>
          <p:nvPr/>
        </p:nvPicPr>
        <p:blipFill>
          <a:blip r:embed="rId5"/>
          <a:stretch>
            <a:fillRect/>
          </a:stretch>
        </p:blipFill>
        <p:spPr bwMode="auto">
          <a:xfrm>
            <a:off x="2494005" y="1152135"/>
            <a:ext cx="6539134" cy="5251438"/>
          </a:xfrm>
          <a:prstGeom prst="rect">
            <a:avLst/>
          </a:prstGeom>
          <a:noFill/>
          <a:ln w="9525">
            <a:noFill/>
            <a:miter lim="800000"/>
            <a:headEnd/>
            <a:tailEnd/>
          </a:ln>
        </p:spPr>
      </p:pic>
      <p:sp>
        <p:nvSpPr>
          <p:cNvPr id="59393" name="Content Placeholder 2"/>
          <p:cNvSpPr>
            <a:spLocks noGrp="1"/>
          </p:cNvSpPr>
          <p:nvPr>
            <p:ph idx="1"/>
          </p:nvPr>
        </p:nvSpPr>
        <p:spPr>
          <a:xfrm>
            <a:off x="227737" y="1083765"/>
            <a:ext cx="2497635" cy="3629216"/>
          </a:xfrm>
        </p:spPr>
        <p:txBody>
          <a:bodyPr/>
          <a:lstStyle/>
          <a:p>
            <a:pPr marL="0" indent="0">
              <a:buClr>
                <a:srgbClr val="953735"/>
              </a:buClr>
              <a:buNone/>
            </a:pPr>
            <a:endParaRPr lang="en-US" sz="1600" dirty="0">
              <a:ea typeface="ＭＳ Ｐゴシック"/>
              <a:cs typeface="Calibri"/>
            </a:endParaRPr>
          </a:p>
          <a:p>
            <a:pPr marL="285750" indent="-285750">
              <a:buClr>
                <a:srgbClr val="953735"/>
              </a:buClr>
              <a:buFont typeface="Wingdings" pitchFamily="2" charset="2"/>
              <a:buChar char="v"/>
            </a:pPr>
            <a:r>
              <a:rPr lang="en-US" sz="1600" dirty="0">
                <a:ea typeface="+mn-lt"/>
                <a:cs typeface="+mn-lt"/>
              </a:rPr>
              <a:t>Give out custom price and branded Funeral Selection Guides to funeral home in delivery area communities and towns that have local florists.</a:t>
            </a:r>
            <a:endParaRPr lang="en-US" dirty="0"/>
          </a:p>
          <a:p>
            <a:pPr marL="285750" indent="-285750">
              <a:buClr>
                <a:srgbClr val="953735"/>
              </a:buClr>
              <a:buFont typeface="Wingdings" pitchFamily="2" charset="2"/>
              <a:buChar char="v"/>
            </a:pPr>
            <a:r>
              <a:rPr lang="en-US" sz="1600" dirty="0">
                <a:ea typeface="+mn-lt"/>
                <a:cs typeface="+mn-lt"/>
              </a:rPr>
              <a:t>About Us page promotes shop as the area funeral florist, and a purchase can be by a dedicated website or a short drive to the area funeral florist.</a:t>
            </a:r>
            <a:endParaRPr lang="en-US" dirty="0">
              <a:ea typeface="+mn-lt"/>
              <a:cs typeface="+mn-lt"/>
            </a:endParaRPr>
          </a:p>
          <a:p>
            <a:pPr marL="0" indent="0">
              <a:buNone/>
            </a:pPr>
            <a:endParaRPr lang="en-US" sz="1600" dirty="0">
              <a:cs typeface="+mn-lt"/>
            </a:endParaRPr>
          </a:p>
        </p:txBody>
      </p:sp>
      <p:sp>
        <p:nvSpPr>
          <p:cNvPr id="59394" name="Title 1"/>
          <p:cNvSpPr txBox="1">
            <a:spLocks/>
          </p:cNvSpPr>
          <p:nvPr/>
        </p:nvSpPr>
        <p:spPr bwMode="auto">
          <a:xfrm>
            <a:off x="232954" y="256000"/>
            <a:ext cx="8915400" cy="640080"/>
          </a:xfrm>
          <a:prstGeom prst="rect">
            <a:avLst/>
          </a:prstGeom>
          <a:noFill/>
          <a:ln w="9525">
            <a:noFill/>
            <a:miter lim="800000"/>
            <a:headEnd/>
            <a:tailEnd/>
          </a:ln>
        </p:spPr>
        <p:txBody>
          <a:bodyPr anchor="ctr"/>
          <a:lstStyle/>
          <a:p>
            <a:r>
              <a:rPr lang="en-US" sz="3000" dirty="0">
                <a:solidFill>
                  <a:srgbClr val="3A6638"/>
                </a:solidFill>
                <a:latin typeface="Arial Black"/>
                <a:ea typeface="ＭＳ Ｐゴシック"/>
              </a:rPr>
              <a:t>Fully Customized Funeral Selection Guide by </a:t>
            </a:r>
            <a:r>
              <a:rPr lang="en-US" sz="3000" dirty="0" err="1">
                <a:solidFill>
                  <a:srgbClr val="3A6638"/>
                </a:solidFill>
                <a:latin typeface="Arial Black"/>
                <a:ea typeface="ＭＳ Ｐゴシック"/>
              </a:rPr>
              <a:t>TeamFloral</a:t>
            </a:r>
            <a:r>
              <a:rPr lang="en-US" sz="3000" dirty="0">
                <a:solidFill>
                  <a:srgbClr val="3A6638"/>
                </a:solidFill>
                <a:latin typeface="Arial Black"/>
                <a:ea typeface="ＭＳ Ｐゴシック"/>
              </a:rPr>
              <a:t> and </a:t>
            </a:r>
            <a:r>
              <a:rPr lang="en-US" sz="3000" dirty="0" err="1">
                <a:solidFill>
                  <a:srgbClr val="3A6638"/>
                </a:solidFill>
                <a:latin typeface="Arial Black"/>
                <a:ea typeface="ＭＳ Ｐゴシック"/>
              </a:rPr>
              <a:t>BloomNet</a:t>
            </a:r>
            <a:endParaRPr lang="en-US" dirty="0" err="1"/>
          </a:p>
        </p:txBody>
      </p:sp>
      <p:sp>
        <p:nvSpPr>
          <p:cNvPr id="5939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extLst>
      <p:ext uri="{BB962C8B-B14F-4D97-AF65-F5344CB8AC3E}">
        <p14:creationId xmlns:p14="http://schemas.microsoft.com/office/powerpoint/2010/main" val="36930989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4"/>
          <p:cNvGrpSpPr>
            <a:grpSpLocks/>
          </p:cNvGrpSpPr>
          <p:nvPr/>
        </p:nvGrpSpPr>
        <p:grpSpPr bwMode="auto">
          <a:xfrm>
            <a:off x="0" y="5410200"/>
            <a:ext cx="9144000" cy="1447800"/>
            <a:chOff x="0" y="5410200"/>
            <a:chExt cx="9144000" cy="1447800"/>
          </a:xfrm>
        </p:grpSpPr>
        <p:pic>
          <p:nvPicPr>
            <p:cNvPr id="15367"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15368"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15363" name="TextBox 12"/>
          <p:cNvSpPr txBox="1">
            <a:spLocks noChangeArrowheads="1"/>
          </p:cNvSpPr>
          <p:nvPr/>
        </p:nvSpPr>
        <p:spPr bwMode="auto">
          <a:xfrm>
            <a:off x="76200" y="2895600"/>
            <a:ext cx="1336201" cy="830997"/>
          </a:xfrm>
          <a:prstGeom prst="rect">
            <a:avLst/>
          </a:prstGeom>
          <a:noFill/>
          <a:ln w="9525">
            <a:noFill/>
            <a:miter lim="800000"/>
            <a:headEnd/>
            <a:tailEnd/>
          </a:ln>
        </p:spPr>
        <p:txBody>
          <a:bodyPr wrap="square">
            <a:spAutoFit/>
          </a:bodyPr>
          <a:lstStyle/>
          <a:p>
            <a:pPr algn="ctr"/>
            <a:r>
              <a:rPr lang="en-US" sz="2400" dirty="0">
                <a:latin typeface="Calibri" pitchFamily="34" charset="0"/>
              </a:rPr>
              <a:t>Front page</a:t>
            </a:r>
          </a:p>
        </p:txBody>
      </p:sp>
      <p:sp>
        <p:nvSpPr>
          <p:cNvPr id="15366" name="TextBox 16"/>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
        <p:nvSpPr>
          <p:cNvPr id="13" name="Rectangle 9"/>
          <p:cNvSpPr>
            <a:spLocks noChangeArrowheads="1"/>
          </p:cNvSpPr>
          <p:nvPr/>
        </p:nvSpPr>
        <p:spPr bwMode="auto">
          <a:xfrm>
            <a:off x="76200" y="0"/>
            <a:ext cx="8686800" cy="640080"/>
          </a:xfrm>
          <a:prstGeom prst="rect">
            <a:avLst/>
          </a:prstGeom>
          <a:noFill/>
          <a:ln w="9525">
            <a:noFill/>
            <a:miter lim="800000"/>
            <a:headEnd/>
            <a:tailEnd/>
          </a:ln>
        </p:spPr>
        <p:txBody>
          <a:bodyPr>
            <a:spAutoFit/>
          </a:bodyPr>
          <a:lstStyle/>
          <a:p>
            <a:r>
              <a:rPr lang="en-US" sz="3000" dirty="0">
                <a:solidFill>
                  <a:srgbClr val="3A6638"/>
                </a:solidFill>
                <a:latin typeface="Arial Black" pitchFamily="34" charset="0"/>
              </a:rPr>
              <a:t>Hand Out </a:t>
            </a:r>
            <a:r>
              <a:rPr lang="ja-JP" altLang="en-US" sz="3000">
                <a:solidFill>
                  <a:srgbClr val="3A6638"/>
                </a:solidFill>
                <a:latin typeface="Arial Black" pitchFamily="34" charset="0"/>
              </a:rPr>
              <a:t>“</a:t>
            </a:r>
            <a:r>
              <a:rPr lang="en-US" altLang="ja-JP" sz="3000" dirty="0">
                <a:solidFill>
                  <a:srgbClr val="3A6638"/>
                </a:solidFill>
                <a:latin typeface="Arial Black" pitchFamily="34" charset="0"/>
              </a:rPr>
              <a:t>In Lieu of Flowers</a:t>
            </a:r>
            <a:r>
              <a:rPr lang="ja-JP" altLang="en-US" sz="3000">
                <a:solidFill>
                  <a:srgbClr val="3A6638"/>
                </a:solidFill>
                <a:latin typeface="Arial Black" pitchFamily="34" charset="0"/>
              </a:rPr>
              <a:t>”</a:t>
            </a:r>
            <a:r>
              <a:rPr lang="en-US" altLang="ja-JP" sz="3000" dirty="0">
                <a:solidFill>
                  <a:srgbClr val="3A6638"/>
                </a:solidFill>
                <a:latin typeface="Arial Black" pitchFamily="34" charset="0"/>
              </a:rPr>
              <a:t> Tri-Fold</a:t>
            </a:r>
            <a:endParaRPr lang="en-US" sz="3000" dirty="0">
              <a:latin typeface="Calibri"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52600" y="699037"/>
            <a:ext cx="7315200" cy="5693889"/>
          </a:xfrm>
          <a:prstGeom prst="rect">
            <a:avLst/>
          </a:prstGeom>
          <a:noFill/>
          <a:ln w="9525">
            <a:noFill/>
            <a:miter lim="800000"/>
            <a:headEnd/>
            <a:tailEnd/>
          </a:ln>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 picture containing photo, different, wall, showing&#10;&#10;Description generated with high confidence">
            <a:extLst>
              <a:ext uri="{FF2B5EF4-FFF2-40B4-BE49-F238E27FC236}">
                <a16:creationId xmlns:a16="http://schemas.microsoft.com/office/drawing/2014/main" id="{C4B83078-E876-4683-8994-2C9E904AAC69}"/>
              </a:ext>
            </a:extLst>
          </p:cNvPr>
          <p:cNvPicPr>
            <a:picLocks noChangeAspect="1"/>
          </p:cNvPicPr>
          <p:nvPr/>
        </p:nvPicPr>
        <p:blipFill>
          <a:blip r:embed="rId3"/>
          <a:stretch>
            <a:fillRect/>
          </a:stretch>
        </p:blipFill>
        <p:spPr bwMode="auto">
          <a:xfrm>
            <a:off x="2132922" y="893342"/>
            <a:ext cx="6916244" cy="5553362"/>
          </a:xfrm>
          <a:prstGeom prst="rect">
            <a:avLst/>
          </a:prstGeom>
          <a:noFill/>
          <a:ln w="9525">
            <a:noFill/>
            <a:miter lim="800000"/>
            <a:headEnd/>
            <a:tailEnd/>
          </a:ln>
        </p:spPr>
      </p:pic>
      <p:sp>
        <p:nvSpPr>
          <p:cNvPr id="59393" name="Content Placeholder 2"/>
          <p:cNvSpPr>
            <a:spLocks noGrp="1"/>
          </p:cNvSpPr>
          <p:nvPr>
            <p:ph idx="1"/>
          </p:nvPr>
        </p:nvSpPr>
        <p:spPr>
          <a:xfrm>
            <a:off x="227737" y="1630105"/>
            <a:ext cx="2166956" cy="2062083"/>
          </a:xfrm>
        </p:spPr>
        <p:txBody>
          <a:bodyPr/>
          <a:lstStyle/>
          <a:p>
            <a:pPr marL="285750" indent="-285750">
              <a:buClr>
                <a:srgbClr val="953735"/>
              </a:buClr>
              <a:buFont typeface="Wingdings" pitchFamily="2" charset="2"/>
              <a:buChar char="v"/>
            </a:pPr>
            <a:r>
              <a:rPr lang="en-US" sz="1600" dirty="0">
                <a:ea typeface="+mn-lt"/>
                <a:cs typeface="+mn-lt"/>
              </a:rPr>
              <a:t>Paged added to Funeral Selection Guide, visually educates and promotes all the different family arrangement options.</a:t>
            </a:r>
            <a:endParaRPr lang="en-US" sz="1600" dirty="0">
              <a:cs typeface="+mn-lt"/>
            </a:endParaRPr>
          </a:p>
          <a:p>
            <a:pPr marL="0" indent="0">
              <a:buClr>
                <a:srgbClr val="953735"/>
              </a:buClr>
              <a:buNone/>
            </a:pPr>
            <a:endParaRPr lang="en-US" sz="1600" dirty="0">
              <a:cs typeface="Calibri"/>
            </a:endParaRPr>
          </a:p>
        </p:txBody>
      </p:sp>
      <p:sp>
        <p:nvSpPr>
          <p:cNvPr id="59394" name="Title 1"/>
          <p:cNvSpPr txBox="1">
            <a:spLocks/>
          </p:cNvSpPr>
          <p:nvPr/>
        </p:nvSpPr>
        <p:spPr bwMode="auto">
          <a:xfrm>
            <a:off x="232954" y="256000"/>
            <a:ext cx="8915400" cy="640080"/>
          </a:xfrm>
          <a:prstGeom prst="rect">
            <a:avLst/>
          </a:prstGeom>
          <a:noFill/>
          <a:ln w="9525">
            <a:noFill/>
            <a:miter lim="800000"/>
            <a:headEnd/>
            <a:tailEnd/>
          </a:ln>
        </p:spPr>
        <p:txBody>
          <a:bodyPr anchor="ctr"/>
          <a:lstStyle/>
          <a:p>
            <a:r>
              <a:rPr lang="en-US" sz="3000" dirty="0">
                <a:solidFill>
                  <a:srgbClr val="3A6638"/>
                </a:solidFill>
                <a:latin typeface="Arial Black"/>
                <a:ea typeface="ＭＳ Ｐゴシック"/>
              </a:rPr>
              <a:t>Fully Customized Funeral Selection Guide by </a:t>
            </a:r>
            <a:r>
              <a:rPr lang="en-US" sz="3000" dirty="0" err="1">
                <a:solidFill>
                  <a:srgbClr val="3A6638"/>
                </a:solidFill>
                <a:latin typeface="Arial Black"/>
                <a:ea typeface="ＭＳ Ｐゴシック"/>
              </a:rPr>
              <a:t>TeamFloral</a:t>
            </a:r>
            <a:r>
              <a:rPr lang="en-US" sz="3000" dirty="0">
                <a:solidFill>
                  <a:srgbClr val="3A6638"/>
                </a:solidFill>
                <a:latin typeface="Arial Black"/>
                <a:ea typeface="ＭＳ Ｐゴシック"/>
              </a:rPr>
              <a:t> and </a:t>
            </a:r>
            <a:r>
              <a:rPr lang="en-US" sz="3000" dirty="0" err="1">
                <a:solidFill>
                  <a:srgbClr val="3A6638"/>
                </a:solidFill>
                <a:latin typeface="Arial Black"/>
                <a:ea typeface="ＭＳ Ｐゴシック"/>
              </a:rPr>
              <a:t>BloomNet</a:t>
            </a:r>
            <a:endParaRPr lang="en-US" dirty="0" err="1"/>
          </a:p>
        </p:txBody>
      </p:sp>
      <p:grpSp>
        <p:nvGrpSpPr>
          <p:cNvPr id="2" name="Group 6"/>
          <p:cNvGrpSpPr>
            <a:grpSpLocks/>
          </p:cNvGrpSpPr>
          <p:nvPr/>
        </p:nvGrpSpPr>
        <p:grpSpPr bwMode="auto">
          <a:xfrm>
            <a:off x="0" y="5410200"/>
            <a:ext cx="9144000" cy="1447800"/>
            <a:chOff x="0" y="5410200"/>
            <a:chExt cx="9144000" cy="1447800"/>
          </a:xfrm>
        </p:grpSpPr>
        <p:pic>
          <p:nvPicPr>
            <p:cNvPr id="59399" name="Picture 2" descr="C:\Users\Sam\Desktop\Picture3.jpg"/>
            <p:cNvPicPr>
              <a:picLocks noChangeAspect="1" noChangeArrowheads="1"/>
            </p:cNvPicPr>
            <p:nvPr/>
          </p:nvPicPr>
          <p:blipFill>
            <a:blip r:embed="rId4" cstate="print"/>
            <a:srcRect/>
            <a:stretch>
              <a:fillRect/>
            </a:stretch>
          </p:blipFill>
          <p:spPr bwMode="auto">
            <a:xfrm>
              <a:off x="0" y="6019800"/>
              <a:ext cx="9144000" cy="838200"/>
            </a:xfrm>
            <a:prstGeom prst="rect">
              <a:avLst/>
            </a:prstGeom>
            <a:noFill/>
            <a:ln w="9525">
              <a:noFill/>
              <a:miter lim="800000"/>
              <a:headEnd/>
              <a:tailEnd/>
            </a:ln>
          </p:spPr>
        </p:pic>
        <p:pic>
          <p:nvPicPr>
            <p:cNvPr id="59400" name="Picture 3" descr="C:\Users\Sam\Desktop\McLieuOfWreathINFO.jpg"/>
            <p:cNvPicPr>
              <a:picLocks noChangeAspect="1" noChangeArrowheads="1"/>
            </p:cNvPicPr>
            <p:nvPr/>
          </p:nvPicPr>
          <p:blipFill>
            <a:blip r:embed="rId5" cstate="print"/>
            <a:srcRect/>
            <a:stretch>
              <a:fillRect/>
            </a:stretch>
          </p:blipFill>
          <p:spPr bwMode="auto">
            <a:xfrm>
              <a:off x="381000" y="5410200"/>
              <a:ext cx="1066800" cy="1288161"/>
            </a:xfrm>
            <a:prstGeom prst="rect">
              <a:avLst/>
            </a:prstGeom>
            <a:noFill/>
            <a:ln w="9525">
              <a:noFill/>
              <a:miter lim="800000"/>
              <a:headEnd/>
              <a:tailEnd/>
            </a:ln>
          </p:spPr>
        </p:pic>
      </p:grpSp>
      <p:sp>
        <p:nvSpPr>
          <p:cNvPr id="5939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extLst>
      <p:ext uri="{BB962C8B-B14F-4D97-AF65-F5344CB8AC3E}">
        <p14:creationId xmlns:p14="http://schemas.microsoft.com/office/powerpoint/2010/main" val="81897625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 close up of a newspaper&#10;&#10;Description generated with high confidence">
            <a:extLst>
              <a:ext uri="{FF2B5EF4-FFF2-40B4-BE49-F238E27FC236}">
                <a16:creationId xmlns:a16="http://schemas.microsoft.com/office/drawing/2014/main" id="{C4B83078-E876-4683-8994-2C9E904AAC69}"/>
              </a:ext>
            </a:extLst>
          </p:cNvPr>
          <p:cNvPicPr>
            <a:picLocks noChangeAspect="1"/>
          </p:cNvPicPr>
          <p:nvPr/>
        </p:nvPicPr>
        <p:blipFill>
          <a:blip r:embed="rId3"/>
          <a:stretch>
            <a:fillRect/>
          </a:stretch>
        </p:blipFill>
        <p:spPr bwMode="auto">
          <a:xfrm>
            <a:off x="2550560" y="1080248"/>
            <a:ext cx="6382891" cy="5122042"/>
          </a:xfrm>
          <a:prstGeom prst="rect">
            <a:avLst/>
          </a:prstGeom>
          <a:noFill/>
          <a:ln w="9525">
            <a:noFill/>
            <a:miter lim="800000"/>
            <a:headEnd/>
            <a:tailEnd/>
          </a:ln>
        </p:spPr>
      </p:pic>
      <p:sp>
        <p:nvSpPr>
          <p:cNvPr id="59393" name="Content Placeholder 2"/>
          <p:cNvSpPr>
            <a:spLocks noGrp="1"/>
          </p:cNvSpPr>
          <p:nvPr>
            <p:ph idx="1"/>
          </p:nvPr>
        </p:nvSpPr>
        <p:spPr>
          <a:xfrm>
            <a:off x="227737" y="1083765"/>
            <a:ext cx="2497635" cy="3629216"/>
          </a:xfrm>
        </p:spPr>
        <p:txBody>
          <a:bodyPr/>
          <a:lstStyle/>
          <a:p>
            <a:pPr marL="0" indent="0">
              <a:buClr>
                <a:srgbClr val="953735"/>
              </a:buClr>
              <a:buNone/>
            </a:pPr>
            <a:endParaRPr lang="en-US" sz="1600" dirty="0">
              <a:ea typeface="ＭＳ Ｐゴシック"/>
              <a:cs typeface="Calibri"/>
            </a:endParaRPr>
          </a:p>
          <a:p>
            <a:pPr marL="285750" indent="-285750">
              <a:buClr>
                <a:srgbClr val="953735"/>
              </a:buClr>
              <a:buFont typeface="Wingdings" pitchFamily="2" charset="2"/>
              <a:buChar char="v"/>
            </a:pPr>
            <a:r>
              <a:rPr lang="en-US" sz="1600" dirty="0">
                <a:ea typeface="+mn-lt"/>
                <a:cs typeface="+mn-lt"/>
              </a:rPr>
              <a:t>BEFORE THE IMMEDIATE FAMILY HAS WRITTEN THE OBITUARY;</a:t>
            </a:r>
            <a:endParaRPr lang="en-US" sz="1600">
              <a:ea typeface="+mn-lt"/>
              <a:cs typeface="+mn-lt"/>
            </a:endParaRPr>
          </a:p>
          <a:p>
            <a:pPr marL="285750" indent="-285750">
              <a:buClr>
                <a:srgbClr val="953735"/>
              </a:buClr>
              <a:buFont typeface="Courier New" pitchFamily="2" charset="2"/>
              <a:buChar char="o"/>
            </a:pPr>
            <a:r>
              <a:rPr lang="en-US" sz="1600" dirty="0">
                <a:ea typeface="+mn-lt"/>
                <a:cs typeface="+mn-lt"/>
              </a:rPr>
              <a:t>Inform the family members and friends, the real benefits of flowers and plants at a funeral service</a:t>
            </a:r>
            <a:endParaRPr lang="en-US" sz="1600">
              <a:ea typeface="+mn-lt"/>
              <a:cs typeface="+mn-lt"/>
            </a:endParaRPr>
          </a:p>
          <a:p>
            <a:pPr marL="285750" indent="-285750">
              <a:buClr>
                <a:srgbClr val="953735"/>
              </a:buClr>
              <a:buFont typeface="Courier New" pitchFamily="2" charset="2"/>
              <a:buChar char="o"/>
            </a:pPr>
            <a:r>
              <a:rPr lang="en-US" sz="1600" dirty="0">
                <a:ea typeface="+mn-lt"/>
                <a:cs typeface="+mn-lt"/>
              </a:rPr>
              <a:t>Educate about “In Lieu Of Flowers”, and how it is often misunderstood, and provide alternate says to use in place of the phrase.</a:t>
            </a:r>
            <a:endParaRPr lang="en-US" sz="1600">
              <a:ea typeface="+mn-lt"/>
              <a:cs typeface="+mn-lt"/>
            </a:endParaRPr>
          </a:p>
          <a:p>
            <a:pPr marL="285750" indent="-285750">
              <a:buClr>
                <a:srgbClr val="953735"/>
              </a:buClr>
              <a:buFont typeface="Wingdings" pitchFamily="2" charset="2"/>
              <a:buChar char="v"/>
            </a:pPr>
            <a:endParaRPr lang="en-US" sz="1600" dirty="0">
              <a:cs typeface="Calibri"/>
            </a:endParaRPr>
          </a:p>
          <a:p>
            <a:pPr marL="0" indent="0">
              <a:buNone/>
            </a:pPr>
            <a:endParaRPr lang="en-US" sz="1600" dirty="0">
              <a:cs typeface="Calibri"/>
            </a:endParaRPr>
          </a:p>
        </p:txBody>
      </p:sp>
      <p:sp>
        <p:nvSpPr>
          <p:cNvPr id="59394" name="Title 1"/>
          <p:cNvSpPr txBox="1">
            <a:spLocks/>
          </p:cNvSpPr>
          <p:nvPr/>
        </p:nvSpPr>
        <p:spPr bwMode="auto">
          <a:xfrm>
            <a:off x="232954" y="256000"/>
            <a:ext cx="8915400" cy="640080"/>
          </a:xfrm>
          <a:prstGeom prst="rect">
            <a:avLst/>
          </a:prstGeom>
          <a:noFill/>
          <a:ln w="9525">
            <a:noFill/>
            <a:miter lim="800000"/>
            <a:headEnd/>
            <a:tailEnd/>
          </a:ln>
        </p:spPr>
        <p:txBody>
          <a:bodyPr anchor="ctr"/>
          <a:lstStyle/>
          <a:p>
            <a:r>
              <a:rPr lang="en-US" sz="3000" dirty="0">
                <a:solidFill>
                  <a:srgbClr val="3A6638"/>
                </a:solidFill>
                <a:latin typeface="Arial Black"/>
                <a:ea typeface="ＭＳ Ｐゴシック"/>
              </a:rPr>
              <a:t>Fully Customized Funeral Selection Guide by </a:t>
            </a:r>
            <a:r>
              <a:rPr lang="en-US" sz="3000" dirty="0" err="1">
                <a:solidFill>
                  <a:srgbClr val="3A6638"/>
                </a:solidFill>
                <a:latin typeface="Arial Black"/>
                <a:ea typeface="ＭＳ Ｐゴシック"/>
              </a:rPr>
              <a:t>TeamFloral</a:t>
            </a:r>
            <a:r>
              <a:rPr lang="en-US" sz="3000" dirty="0">
                <a:solidFill>
                  <a:srgbClr val="3A6638"/>
                </a:solidFill>
                <a:latin typeface="Arial Black"/>
                <a:ea typeface="ＭＳ Ｐゴシック"/>
              </a:rPr>
              <a:t> and </a:t>
            </a:r>
            <a:r>
              <a:rPr lang="en-US" sz="3000" dirty="0" err="1">
                <a:solidFill>
                  <a:srgbClr val="3A6638"/>
                </a:solidFill>
                <a:latin typeface="Arial Black"/>
                <a:ea typeface="ＭＳ Ｐゴシック"/>
              </a:rPr>
              <a:t>BloomNet</a:t>
            </a:r>
            <a:endParaRPr lang="en-US" dirty="0" err="1"/>
          </a:p>
        </p:txBody>
      </p:sp>
      <p:grpSp>
        <p:nvGrpSpPr>
          <p:cNvPr id="2" name="Group 6"/>
          <p:cNvGrpSpPr>
            <a:grpSpLocks/>
          </p:cNvGrpSpPr>
          <p:nvPr/>
        </p:nvGrpSpPr>
        <p:grpSpPr bwMode="auto">
          <a:xfrm>
            <a:off x="0" y="5410200"/>
            <a:ext cx="9144000" cy="1447800"/>
            <a:chOff x="0" y="5410200"/>
            <a:chExt cx="9144000" cy="1447800"/>
          </a:xfrm>
        </p:grpSpPr>
        <p:pic>
          <p:nvPicPr>
            <p:cNvPr id="59399" name="Picture 2" descr="C:\Users\Sam\Desktop\Picture3.jpg"/>
            <p:cNvPicPr>
              <a:picLocks noChangeAspect="1" noChangeArrowheads="1"/>
            </p:cNvPicPr>
            <p:nvPr/>
          </p:nvPicPr>
          <p:blipFill>
            <a:blip r:embed="rId4" cstate="print"/>
            <a:srcRect/>
            <a:stretch>
              <a:fillRect/>
            </a:stretch>
          </p:blipFill>
          <p:spPr bwMode="auto">
            <a:xfrm>
              <a:off x="0" y="6019800"/>
              <a:ext cx="9144000" cy="838200"/>
            </a:xfrm>
            <a:prstGeom prst="rect">
              <a:avLst/>
            </a:prstGeom>
            <a:noFill/>
            <a:ln w="9525">
              <a:noFill/>
              <a:miter lim="800000"/>
              <a:headEnd/>
              <a:tailEnd/>
            </a:ln>
          </p:spPr>
        </p:pic>
        <p:pic>
          <p:nvPicPr>
            <p:cNvPr id="59400" name="Picture 3" descr="C:\Users\Sam\Desktop\McLieuOfWreathINFO.jpg"/>
            <p:cNvPicPr>
              <a:picLocks noChangeAspect="1" noChangeArrowheads="1"/>
            </p:cNvPicPr>
            <p:nvPr/>
          </p:nvPicPr>
          <p:blipFill>
            <a:blip r:embed="rId5" cstate="print"/>
            <a:srcRect/>
            <a:stretch>
              <a:fillRect/>
            </a:stretch>
          </p:blipFill>
          <p:spPr bwMode="auto">
            <a:xfrm>
              <a:off x="381000" y="5410200"/>
              <a:ext cx="1066800" cy="1288161"/>
            </a:xfrm>
            <a:prstGeom prst="rect">
              <a:avLst/>
            </a:prstGeom>
            <a:noFill/>
            <a:ln w="9525">
              <a:noFill/>
              <a:miter lim="800000"/>
              <a:headEnd/>
              <a:tailEnd/>
            </a:ln>
          </p:spPr>
        </p:pic>
      </p:grpSp>
      <p:sp>
        <p:nvSpPr>
          <p:cNvPr id="5939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extLst>
      <p:ext uri="{BB962C8B-B14F-4D97-AF65-F5344CB8AC3E}">
        <p14:creationId xmlns:p14="http://schemas.microsoft.com/office/powerpoint/2010/main" val="350058328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ctrTitle"/>
          </p:nvPr>
        </p:nvSpPr>
        <p:spPr>
          <a:xfrm>
            <a:off x="381000" y="1981200"/>
            <a:ext cx="8458200" cy="1676400"/>
          </a:xfrm>
        </p:spPr>
        <p:txBody>
          <a:bodyPr/>
          <a:lstStyle/>
          <a:p>
            <a:pPr eaLnBrk="1" hangingPunct="1"/>
            <a:r>
              <a:rPr lang="en-US" sz="4000" b="1" dirty="0">
                <a:solidFill>
                  <a:srgbClr val="3A6638"/>
                </a:solidFill>
                <a:latin typeface="Arial Black" pitchFamily="34" charset="0"/>
                <a:ea typeface="ＭＳ Ｐゴシック" pitchFamily="34" charset="-128"/>
              </a:rPr>
              <a:t>Design Value Marketing</a:t>
            </a:r>
            <a:endParaRPr lang="en-US" sz="4000" dirty="0">
              <a:solidFill>
                <a:srgbClr val="3A6638"/>
              </a:solidFill>
              <a:latin typeface="Arial Black" pitchFamily="34" charset="0"/>
              <a:ea typeface="ＭＳ Ｐゴシック" pitchFamily="34" charset="-128"/>
            </a:endParaRPr>
          </a:p>
        </p:txBody>
      </p:sp>
      <p:grpSp>
        <p:nvGrpSpPr>
          <p:cNvPr id="38914" name="Group 4"/>
          <p:cNvGrpSpPr>
            <a:grpSpLocks/>
          </p:cNvGrpSpPr>
          <p:nvPr/>
        </p:nvGrpSpPr>
        <p:grpSpPr bwMode="auto">
          <a:xfrm>
            <a:off x="0" y="5441950"/>
            <a:ext cx="9144000" cy="1339850"/>
            <a:chOff x="0" y="5518022"/>
            <a:chExt cx="9144000" cy="1339978"/>
          </a:xfrm>
        </p:grpSpPr>
        <p:pic>
          <p:nvPicPr>
            <p:cNvPr id="38916" name="Picture 2" descr="C:\Users\Sam\Desktop\Picture1.jpg"/>
            <p:cNvPicPr>
              <a:picLocks noChangeAspect="1" noChangeArrowheads="1"/>
            </p:cNvPicPr>
            <p:nvPr/>
          </p:nvPicPr>
          <p:blipFill>
            <a:blip r:embed="rId3" cstate="print"/>
            <a:srcRect/>
            <a:stretch>
              <a:fillRect/>
            </a:stretch>
          </p:blipFill>
          <p:spPr bwMode="auto">
            <a:xfrm>
              <a:off x="0" y="6022122"/>
              <a:ext cx="9144000" cy="835878"/>
            </a:xfrm>
            <a:prstGeom prst="rect">
              <a:avLst/>
            </a:prstGeom>
            <a:noFill/>
            <a:ln w="9525">
              <a:noFill/>
              <a:miter lim="800000"/>
              <a:headEnd/>
              <a:tailEnd/>
            </a:ln>
          </p:spPr>
        </p:pic>
        <p:pic>
          <p:nvPicPr>
            <p:cNvPr id="38917" name="Picture 3" descr="C:\Users\Sam\Desktop\McLieuOfWreathINFO.jpg"/>
            <p:cNvPicPr>
              <a:picLocks noChangeAspect="1" noChangeArrowheads="1"/>
            </p:cNvPicPr>
            <p:nvPr/>
          </p:nvPicPr>
          <p:blipFill>
            <a:blip r:embed="rId4" cstate="print"/>
            <a:srcRect/>
            <a:stretch>
              <a:fillRect/>
            </a:stretch>
          </p:blipFill>
          <p:spPr bwMode="auto">
            <a:xfrm>
              <a:off x="3962400" y="5518022"/>
              <a:ext cx="1066800" cy="1288161"/>
            </a:xfrm>
            <a:prstGeom prst="rect">
              <a:avLst/>
            </a:prstGeom>
            <a:noFill/>
            <a:ln w="9525">
              <a:noFill/>
              <a:miter lim="800000"/>
              <a:headEnd/>
              <a:tailEnd/>
            </a:ln>
          </p:spPr>
        </p:pic>
      </p:grpSp>
      <p:sp>
        <p:nvSpPr>
          <p:cNvPr id="38915"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Offer Unique Designs</a:t>
            </a:r>
          </a:p>
        </p:txBody>
      </p:sp>
      <p:sp>
        <p:nvSpPr>
          <p:cNvPr id="41986" name="Content Placeholder 2"/>
          <p:cNvSpPr>
            <a:spLocks noGrp="1"/>
          </p:cNvSpPr>
          <p:nvPr>
            <p:ph sz="half" idx="2"/>
          </p:nvPr>
        </p:nvSpPr>
        <p:spPr>
          <a:xfrm>
            <a:off x="228600" y="1676400"/>
            <a:ext cx="4191000" cy="3048000"/>
          </a:xfrm>
        </p:spPr>
        <p:txBody>
          <a:bodyPr/>
          <a:lstStyle/>
          <a:p>
            <a:pPr eaLnBrk="1" hangingPunct="1">
              <a:buClr>
                <a:srgbClr val="953735"/>
              </a:buClr>
              <a:buFont typeface="Wingdings" pitchFamily="2" charset="2"/>
              <a:buChar char="v"/>
            </a:pPr>
            <a:r>
              <a:rPr lang="en-US" sz="1800" dirty="0">
                <a:ea typeface="ＭＳ Ｐゴシック" pitchFamily="34" charset="-128"/>
              </a:rPr>
              <a:t>Use upgrade foliages like Ti leaves, </a:t>
            </a:r>
            <a:br>
              <a:rPr lang="en-US" sz="1800" dirty="0">
                <a:ea typeface="ＭＳ Ｐゴシック" pitchFamily="34" charset="-128"/>
              </a:rPr>
            </a:br>
            <a:r>
              <a:rPr lang="en-US" sz="1800" dirty="0">
                <a:ea typeface="ＭＳ Ｐゴシック" pitchFamily="34" charset="-128"/>
              </a:rPr>
              <a:t>Lilly Grass, Eucalyptus, etc.</a:t>
            </a:r>
          </a:p>
          <a:p>
            <a:pPr eaLnBrk="1" hangingPunct="1">
              <a:buClr>
                <a:srgbClr val="953735"/>
              </a:buClr>
              <a:buFont typeface="Wingdings" pitchFamily="2" charset="2"/>
              <a:buChar char="v"/>
            </a:pPr>
            <a:r>
              <a:rPr lang="en-US" sz="1800" dirty="0">
                <a:ea typeface="ＭＳ Ｐゴシック" pitchFamily="34" charset="-128"/>
              </a:rPr>
              <a:t>Layer flowers for depth &amp; style.</a:t>
            </a:r>
          </a:p>
          <a:p>
            <a:pPr eaLnBrk="1" hangingPunct="1">
              <a:buClr>
                <a:srgbClr val="953735"/>
              </a:buClr>
              <a:buFont typeface="Wingdings" pitchFamily="2" charset="2"/>
              <a:buChar char="v"/>
            </a:pPr>
            <a:r>
              <a:rPr lang="en-US" sz="1800" dirty="0">
                <a:ea typeface="ＭＳ Ｐゴシック" pitchFamily="34" charset="-128"/>
              </a:rPr>
              <a:t>Use low cost embellishments like butterflies, mushroom bird in the nest, ladybugs.</a:t>
            </a:r>
          </a:p>
          <a:p>
            <a:pPr eaLnBrk="1" hangingPunct="1">
              <a:buClr>
                <a:srgbClr val="953735"/>
              </a:buClr>
              <a:buFont typeface="Wingdings" pitchFamily="2" charset="2"/>
              <a:buChar char="v"/>
            </a:pPr>
            <a:r>
              <a:rPr lang="en-US" sz="1800" dirty="0">
                <a:ea typeface="ＭＳ Ｐゴシック" pitchFamily="34" charset="-128"/>
              </a:rPr>
              <a:t>Design in a contemporary, freestyle way, not old-school oval/round with masses of Baby’s Breath.</a:t>
            </a:r>
          </a:p>
          <a:p>
            <a:pPr eaLnBrk="1" hangingPunct="1">
              <a:buClr>
                <a:srgbClr val="953735"/>
              </a:buClr>
            </a:pPr>
            <a:endParaRPr lang="en-US" sz="1800" dirty="0">
              <a:ea typeface="ＭＳ Ｐゴシック" pitchFamily="34" charset="-128"/>
            </a:endParaRPr>
          </a:p>
        </p:txBody>
      </p:sp>
      <p:pic>
        <p:nvPicPr>
          <p:cNvPr id="5" name="Content Placeholder 4" descr="Offer-Unique-Designs-2.jpg"/>
          <p:cNvPicPr>
            <a:picLocks noGrp="1" noChangeAspect="1"/>
          </p:cNvPicPr>
          <p:nvPr>
            <p:ph sz="quarter" idx="4"/>
          </p:nvPr>
        </p:nvPicPr>
        <p:blipFill>
          <a:blip r:embed="rId3" cstate="print"/>
          <a:stretch>
            <a:fillRect/>
          </a:stretch>
        </p:blipFill>
        <p:spPr>
          <a:xfrm>
            <a:off x="4876800" y="1447800"/>
            <a:ext cx="4206240" cy="3538339"/>
          </a:xfrm>
          <a:prstGeom prst="rect">
            <a:avLst/>
          </a:prstGeom>
          <a:noFill/>
          <a:ln>
            <a:noFill/>
          </a:ln>
        </p:spPr>
      </p:pic>
      <p:grpSp>
        <p:nvGrpSpPr>
          <p:cNvPr id="41988" name="Group 5"/>
          <p:cNvGrpSpPr>
            <a:grpSpLocks/>
          </p:cNvGrpSpPr>
          <p:nvPr/>
        </p:nvGrpSpPr>
        <p:grpSpPr bwMode="auto">
          <a:xfrm>
            <a:off x="0" y="5410200"/>
            <a:ext cx="9144000" cy="1447800"/>
            <a:chOff x="0" y="5410200"/>
            <a:chExt cx="9144000" cy="1447800"/>
          </a:xfrm>
        </p:grpSpPr>
        <p:pic>
          <p:nvPicPr>
            <p:cNvPr id="41990" name="Picture 2" descr="C:\Users\Sam\Desktop\Picture3.jpg"/>
            <p:cNvPicPr>
              <a:picLocks noChangeAspect="1" noChangeArrowheads="1"/>
            </p:cNvPicPr>
            <p:nvPr/>
          </p:nvPicPr>
          <p:blipFill>
            <a:blip r:embed="rId4" cstate="print"/>
            <a:srcRect/>
            <a:stretch>
              <a:fillRect/>
            </a:stretch>
          </p:blipFill>
          <p:spPr bwMode="auto">
            <a:xfrm>
              <a:off x="0" y="6019800"/>
              <a:ext cx="9144000" cy="838200"/>
            </a:xfrm>
            <a:prstGeom prst="rect">
              <a:avLst/>
            </a:prstGeom>
            <a:noFill/>
            <a:ln w="9525">
              <a:noFill/>
              <a:miter lim="800000"/>
              <a:headEnd/>
              <a:tailEnd/>
            </a:ln>
          </p:spPr>
        </p:pic>
        <p:pic>
          <p:nvPicPr>
            <p:cNvPr id="41991" name="Picture 3" descr="C:\Users\Sam\Desktop\McLieuOfWreathINFO.jpg"/>
            <p:cNvPicPr>
              <a:picLocks noChangeAspect="1" noChangeArrowheads="1"/>
            </p:cNvPicPr>
            <p:nvPr/>
          </p:nvPicPr>
          <p:blipFill>
            <a:blip r:embed="rId5" cstate="print"/>
            <a:srcRect/>
            <a:stretch>
              <a:fillRect/>
            </a:stretch>
          </p:blipFill>
          <p:spPr bwMode="auto">
            <a:xfrm>
              <a:off x="381000" y="5410200"/>
              <a:ext cx="1066800" cy="1288161"/>
            </a:xfrm>
            <a:prstGeom prst="rect">
              <a:avLst/>
            </a:prstGeom>
            <a:noFill/>
            <a:ln w="9525">
              <a:noFill/>
              <a:miter lim="800000"/>
              <a:headEnd/>
              <a:tailEnd/>
            </a:ln>
          </p:spPr>
        </p:pic>
      </p:grpSp>
      <p:sp>
        <p:nvSpPr>
          <p:cNvPr id="41989" name="TextBox 9"/>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7" descr="SympathySilkBellpull2.jpg"/>
          <p:cNvPicPr>
            <a:picLocks noChangeAspect="1"/>
          </p:cNvPicPr>
          <p:nvPr/>
        </p:nvPicPr>
        <p:blipFill>
          <a:blip r:embed="rId3" cstate="print"/>
          <a:srcRect/>
          <a:stretch>
            <a:fillRect/>
          </a:stretch>
        </p:blipFill>
        <p:spPr bwMode="auto">
          <a:xfrm>
            <a:off x="5785342" y="304800"/>
            <a:ext cx="3358658" cy="4480560"/>
          </a:xfrm>
          <a:prstGeom prst="rect">
            <a:avLst/>
          </a:prstGeom>
          <a:noFill/>
          <a:ln w="9525">
            <a:noFill/>
            <a:miter lim="800000"/>
            <a:headEnd/>
            <a:tailEnd/>
          </a:ln>
        </p:spPr>
      </p:pic>
      <p:pic>
        <p:nvPicPr>
          <p:cNvPr id="39938" name="Picture 13" descr="ARRG-W-FISH.jpg"/>
          <p:cNvPicPr>
            <a:picLocks noChangeAspect="1"/>
          </p:cNvPicPr>
          <p:nvPr/>
        </p:nvPicPr>
        <p:blipFill>
          <a:blip r:embed="rId4" cstate="print"/>
          <a:srcRect/>
          <a:stretch>
            <a:fillRect/>
          </a:stretch>
        </p:blipFill>
        <p:spPr bwMode="auto">
          <a:xfrm>
            <a:off x="4057650" y="2286000"/>
            <a:ext cx="2647950" cy="3530600"/>
          </a:xfrm>
          <a:prstGeom prst="rect">
            <a:avLst/>
          </a:prstGeom>
          <a:noFill/>
          <a:ln w="9525">
            <a:noFill/>
            <a:miter lim="800000"/>
            <a:headEnd/>
            <a:tailEnd/>
          </a:ln>
        </p:spPr>
      </p:pic>
      <p:grpSp>
        <p:nvGrpSpPr>
          <p:cNvPr id="39939" name="Group 9"/>
          <p:cNvGrpSpPr>
            <a:grpSpLocks/>
          </p:cNvGrpSpPr>
          <p:nvPr/>
        </p:nvGrpSpPr>
        <p:grpSpPr bwMode="auto">
          <a:xfrm>
            <a:off x="0" y="5410200"/>
            <a:ext cx="9144000" cy="1447800"/>
            <a:chOff x="0" y="5410200"/>
            <a:chExt cx="9144000" cy="1447800"/>
          </a:xfrm>
        </p:grpSpPr>
        <p:pic>
          <p:nvPicPr>
            <p:cNvPr id="39943" name="Picture 2" descr="C:\Users\Sam\Desktop\Picture3.jpg"/>
            <p:cNvPicPr>
              <a:picLocks noChangeAspect="1" noChangeArrowheads="1"/>
            </p:cNvPicPr>
            <p:nvPr/>
          </p:nvPicPr>
          <p:blipFill>
            <a:blip r:embed="rId5" cstate="print"/>
            <a:srcRect/>
            <a:stretch>
              <a:fillRect/>
            </a:stretch>
          </p:blipFill>
          <p:spPr bwMode="auto">
            <a:xfrm>
              <a:off x="0" y="6019800"/>
              <a:ext cx="9144000" cy="838200"/>
            </a:xfrm>
            <a:prstGeom prst="rect">
              <a:avLst/>
            </a:prstGeom>
            <a:noFill/>
            <a:ln w="9525">
              <a:noFill/>
              <a:miter lim="800000"/>
              <a:headEnd/>
              <a:tailEnd/>
            </a:ln>
          </p:spPr>
        </p:pic>
        <p:pic>
          <p:nvPicPr>
            <p:cNvPr id="39944" name="Picture 3" descr="C:\Users\Sam\Desktop\McLieuOfWreathINFO.jpg"/>
            <p:cNvPicPr>
              <a:picLocks noChangeAspect="1" noChangeArrowheads="1"/>
            </p:cNvPicPr>
            <p:nvPr/>
          </p:nvPicPr>
          <p:blipFill>
            <a:blip r:embed="rId6" cstate="print"/>
            <a:srcRect/>
            <a:stretch>
              <a:fillRect/>
            </a:stretch>
          </p:blipFill>
          <p:spPr bwMode="auto">
            <a:xfrm>
              <a:off x="381000" y="5410200"/>
              <a:ext cx="1066800" cy="1288161"/>
            </a:xfrm>
            <a:prstGeom prst="rect">
              <a:avLst/>
            </a:prstGeom>
            <a:noFill/>
            <a:ln w="9525">
              <a:noFill/>
              <a:miter lim="800000"/>
              <a:headEnd/>
              <a:tailEnd/>
            </a:ln>
          </p:spPr>
        </p:pic>
      </p:grpSp>
      <p:sp>
        <p:nvSpPr>
          <p:cNvPr id="39940"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Offer Add-On Sales</a:t>
            </a:r>
          </a:p>
        </p:txBody>
      </p:sp>
      <p:sp>
        <p:nvSpPr>
          <p:cNvPr id="39941" name="Content Placeholder 2"/>
          <p:cNvSpPr>
            <a:spLocks noGrp="1"/>
          </p:cNvSpPr>
          <p:nvPr>
            <p:ph sz="half" idx="2"/>
          </p:nvPr>
        </p:nvSpPr>
        <p:spPr>
          <a:xfrm>
            <a:off x="304800" y="762000"/>
            <a:ext cx="4953000" cy="1524000"/>
          </a:xfrm>
        </p:spPr>
        <p:txBody>
          <a:bodyPr/>
          <a:lstStyle/>
          <a:p>
            <a:pPr eaLnBrk="1" hangingPunct="1">
              <a:buClr>
                <a:srgbClr val="953735"/>
              </a:buClr>
              <a:buFont typeface="Wingdings" pitchFamily="2" charset="2"/>
              <a:buChar char="v"/>
            </a:pPr>
            <a:r>
              <a:rPr lang="en-US" sz="1800" dirty="0">
                <a:ea typeface="ＭＳ Ｐゴシック" pitchFamily="34" charset="-128"/>
              </a:rPr>
              <a:t>Crosses, cherubs, tribute stones, picture   frames, etc.</a:t>
            </a:r>
          </a:p>
          <a:p>
            <a:pPr eaLnBrk="1" hangingPunct="1">
              <a:buClr>
                <a:srgbClr val="953735"/>
              </a:buClr>
              <a:buFont typeface="Wingdings" pitchFamily="2" charset="2"/>
              <a:buChar char="v"/>
            </a:pPr>
            <a:r>
              <a:rPr lang="en-US" sz="1800" dirty="0">
                <a:ea typeface="ＭＳ Ｐゴシック" pitchFamily="34" charset="-128"/>
              </a:rPr>
              <a:t>Woven sympathy afghans and wall hangings.</a:t>
            </a:r>
          </a:p>
          <a:p>
            <a:pPr eaLnBrk="1" hangingPunct="1">
              <a:buClr>
                <a:srgbClr val="953735"/>
              </a:buClr>
              <a:buFont typeface="Wingdings" pitchFamily="2" charset="2"/>
              <a:buChar char="v"/>
            </a:pPr>
            <a:r>
              <a:rPr lang="en-US" sz="1800" dirty="0">
                <a:ea typeface="ＭＳ Ｐゴシック" pitchFamily="34" charset="-128"/>
              </a:rPr>
              <a:t>Faux fish, antlers, cowboy boots.</a:t>
            </a:r>
          </a:p>
          <a:p>
            <a:pPr eaLnBrk="1" hangingPunct="1">
              <a:buClr>
                <a:srgbClr val="953735"/>
              </a:buClr>
              <a:buFont typeface="Wingdings" pitchFamily="2" charset="2"/>
              <a:buChar char="v"/>
            </a:pPr>
            <a:endParaRPr lang="en-US" sz="1800" dirty="0">
              <a:ea typeface="ＭＳ Ｐゴシック" pitchFamily="34" charset="-128"/>
            </a:endParaRPr>
          </a:p>
          <a:p>
            <a:pPr eaLnBrk="1" hangingPunct="1">
              <a:buClr>
                <a:srgbClr val="953735"/>
              </a:buClr>
            </a:pPr>
            <a:endParaRPr lang="en-US" sz="2000" dirty="0">
              <a:ea typeface="ＭＳ Ｐゴシック" pitchFamily="34" charset="-128"/>
            </a:endParaRPr>
          </a:p>
        </p:txBody>
      </p:sp>
      <p:sp>
        <p:nvSpPr>
          <p:cNvPr id="39942" name="TextBox 8"/>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11" name="Picture 12" descr="ARRG-W-TRIBUTE-BOOK.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1238250" y="2286000"/>
            <a:ext cx="2647950" cy="3530600"/>
          </a:xfrm>
          <a:prstGeom prst="rect">
            <a:avLst/>
          </a:prstGeom>
          <a:noFill/>
          <a:ln w="9525">
            <a:noFill/>
            <a:miter lim="800000"/>
            <a:headEnd/>
            <a:tailEnd/>
          </a:ln>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3"/>
          <p:cNvSpPr>
            <a:spLocks noGrp="1"/>
          </p:cNvSpPr>
          <p:nvPr>
            <p:ph sz="half" idx="2"/>
          </p:nvPr>
        </p:nvSpPr>
        <p:spPr>
          <a:xfrm>
            <a:off x="228600" y="762000"/>
            <a:ext cx="4191000" cy="1436688"/>
          </a:xfrm>
        </p:spPr>
        <p:txBody>
          <a:bodyPr/>
          <a:lstStyle/>
          <a:p>
            <a:pPr eaLnBrk="1" hangingPunct="1">
              <a:buClr>
                <a:srgbClr val="953735"/>
              </a:buClr>
              <a:buFont typeface="Wingdings" pitchFamily="2" charset="2"/>
              <a:buChar char="v"/>
            </a:pPr>
            <a:r>
              <a:rPr lang="en-US" sz="1800" dirty="0">
                <a:ea typeface="ＭＳ Ｐゴシック" pitchFamily="34" charset="-128"/>
              </a:rPr>
              <a:t>Custom Lettering on ribbon.</a:t>
            </a:r>
          </a:p>
          <a:p>
            <a:pPr eaLnBrk="1" hangingPunct="1">
              <a:buClr>
                <a:srgbClr val="953735"/>
              </a:buClr>
              <a:buFont typeface="Wingdings" pitchFamily="2" charset="2"/>
              <a:buChar char="v"/>
            </a:pPr>
            <a:r>
              <a:rPr lang="en-US" sz="1800" dirty="0">
                <a:ea typeface="ＭＳ Ｐゴシック" pitchFamily="34" charset="-128"/>
              </a:rPr>
              <a:t>Embellishments to easel legs and baskets like curly willow, birch branches, reed, etc…</a:t>
            </a:r>
          </a:p>
          <a:p>
            <a:pPr eaLnBrk="1" hangingPunct="1"/>
            <a:endParaRPr lang="en-US" sz="1800" dirty="0">
              <a:ea typeface="ＭＳ Ｐゴシック" pitchFamily="34" charset="-128"/>
            </a:endParaRPr>
          </a:p>
        </p:txBody>
      </p:sp>
      <p:sp>
        <p:nvSpPr>
          <p:cNvPr id="40962" name="Title 1"/>
          <p:cNvSpPr>
            <a:spLocks noGrp="1"/>
          </p:cNvSpPr>
          <p:nvPr>
            <p:ph type="title"/>
          </p:nvPr>
        </p:nvSpPr>
        <p:spPr>
          <a:xfrm>
            <a:off x="76200" y="0"/>
            <a:ext cx="6248400" cy="640080"/>
          </a:xfrm>
        </p:spPr>
        <p:txBody>
          <a:bodyPr/>
          <a:lstStyle/>
          <a:p>
            <a:pPr algn="l" eaLnBrk="1" hangingPunct="1"/>
            <a:r>
              <a:rPr lang="en-US" sz="3000" dirty="0">
                <a:solidFill>
                  <a:srgbClr val="3A6638"/>
                </a:solidFill>
                <a:latin typeface="Arial Black" pitchFamily="34" charset="0"/>
                <a:ea typeface="ＭＳ Ｐゴシック" pitchFamily="34" charset="-128"/>
              </a:rPr>
              <a:t>Offer Add On Sales</a:t>
            </a:r>
          </a:p>
        </p:txBody>
      </p:sp>
      <p:grpSp>
        <p:nvGrpSpPr>
          <p:cNvPr id="2" name="Group 8"/>
          <p:cNvGrpSpPr>
            <a:grpSpLocks/>
          </p:cNvGrpSpPr>
          <p:nvPr/>
        </p:nvGrpSpPr>
        <p:grpSpPr bwMode="auto">
          <a:xfrm>
            <a:off x="0" y="5410200"/>
            <a:ext cx="9144000" cy="1447800"/>
            <a:chOff x="0" y="5410200"/>
            <a:chExt cx="9144000" cy="1447800"/>
          </a:xfrm>
        </p:grpSpPr>
        <p:pic>
          <p:nvPicPr>
            <p:cNvPr id="40967"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0968"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0964"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40966" name="Picture 11" descr="ARRG-W-TRIBUTE-STONE-CHERUB.jpg"/>
          <p:cNvPicPr>
            <a:picLocks noChangeAspect="1"/>
          </p:cNvPicPr>
          <p:nvPr/>
        </p:nvPicPr>
        <p:blipFill>
          <a:blip r:embed="rId5" cstate="print"/>
          <a:srcRect/>
          <a:stretch>
            <a:fillRect/>
          </a:stretch>
        </p:blipFill>
        <p:spPr bwMode="auto">
          <a:xfrm>
            <a:off x="1752600" y="1981200"/>
            <a:ext cx="3200400" cy="4267200"/>
          </a:xfrm>
          <a:prstGeom prst="rect">
            <a:avLst/>
          </a:prstGeom>
          <a:noFill/>
          <a:ln w="9525">
            <a:noFill/>
            <a:miter lim="800000"/>
            <a:headEnd/>
            <a:tailEnd/>
          </a:ln>
        </p:spPr>
      </p:pic>
      <p:pic>
        <p:nvPicPr>
          <p:cNvPr id="10" name="Picture 9" descr="IMG_5099A.JPG"/>
          <p:cNvPicPr>
            <a:picLocks noChangeAspect="1"/>
          </p:cNvPicPr>
          <p:nvPr/>
        </p:nvPicPr>
        <p:blipFill>
          <a:blip r:embed="rId6" cstate="print"/>
          <a:stretch>
            <a:fillRect/>
          </a:stretch>
        </p:blipFill>
        <p:spPr>
          <a:xfrm>
            <a:off x="5029200" y="624840"/>
            <a:ext cx="3749040" cy="562356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3"/>
          <p:cNvSpPr>
            <a:spLocks noGrp="1"/>
          </p:cNvSpPr>
          <p:nvPr>
            <p:ph sz="half" idx="2"/>
          </p:nvPr>
        </p:nvSpPr>
        <p:spPr>
          <a:xfrm>
            <a:off x="381000" y="1306512"/>
            <a:ext cx="2819400" cy="3189288"/>
          </a:xfrm>
        </p:spPr>
        <p:txBody>
          <a:bodyPr/>
          <a:lstStyle/>
          <a:p>
            <a:pPr eaLnBrk="1" hangingPunct="1">
              <a:buClr>
                <a:srgbClr val="953735"/>
              </a:buClr>
              <a:buFont typeface="Wingdings" pitchFamily="2" charset="2"/>
              <a:buChar char="v"/>
            </a:pPr>
            <a:r>
              <a:rPr lang="en-US" sz="1800" dirty="0"/>
              <a:t>To create more value for the customer, offer enhancements to standard wire easels and basic containers</a:t>
            </a:r>
            <a:r>
              <a:rPr lang="en-US" sz="1800" dirty="0">
                <a:ea typeface="ＭＳ Ｐゴシック" pitchFamily="34" charset="-128"/>
              </a:rPr>
              <a:t>.</a:t>
            </a:r>
          </a:p>
          <a:p>
            <a:pPr eaLnBrk="1" hangingPunct="1">
              <a:buClr>
                <a:srgbClr val="953735"/>
              </a:buClr>
              <a:buFont typeface="Wingdings" pitchFamily="2" charset="2"/>
              <a:buChar char="v"/>
            </a:pPr>
            <a:r>
              <a:rPr lang="en-US" sz="1800" dirty="0"/>
              <a:t>Enhancements make your work stand out in a line-up of products from other flower shops.</a:t>
            </a:r>
            <a:endParaRPr lang="en-US" sz="1800" dirty="0">
              <a:ea typeface="ＭＳ Ｐゴシック" pitchFamily="34" charset="-128"/>
            </a:endParaRPr>
          </a:p>
          <a:p>
            <a:pPr eaLnBrk="1" hangingPunct="1"/>
            <a:endParaRPr lang="en-US" sz="1800" dirty="0">
              <a:ea typeface="ＭＳ Ｐゴシック" pitchFamily="34" charset="-128"/>
            </a:endParaRPr>
          </a:p>
        </p:txBody>
      </p:sp>
      <p:sp>
        <p:nvSpPr>
          <p:cNvPr id="40962" name="Title 1"/>
          <p:cNvSpPr>
            <a:spLocks noGrp="1"/>
          </p:cNvSpPr>
          <p:nvPr>
            <p:ph type="title"/>
          </p:nvPr>
        </p:nvSpPr>
        <p:spPr>
          <a:xfrm>
            <a:off x="76200" y="0"/>
            <a:ext cx="9067800" cy="640080"/>
          </a:xfrm>
        </p:spPr>
        <p:txBody>
          <a:bodyPr/>
          <a:lstStyle/>
          <a:p>
            <a:pPr algn="l" eaLnBrk="1" hangingPunct="1"/>
            <a:r>
              <a:rPr lang="en-US" sz="3000" dirty="0">
                <a:solidFill>
                  <a:srgbClr val="3A6638"/>
                </a:solidFill>
                <a:latin typeface="Arial Black" pitchFamily="34" charset="0"/>
                <a:ea typeface="ＭＳ Ｐゴシック" pitchFamily="34" charset="-128"/>
              </a:rPr>
              <a:t>Easel &amp; Container Value Enhancements</a:t>
            </a:r>
          </a:p>
        </p:txBody>
      </p:sp>
      <p:grpSp>
        <p:nvGrpSpPr>
          <p:cNvPr id="2" name="Group 8"/>
          <p:cNvGrpSpPr>
            <a:grpSpLocks/>
          </p:cNvGrpSpPr>
          <p:nvPr/>
        </p:nvGrpSpPr>
        <p:grpSpPr bwMode="auto">
          <a:xfrm>
            <a:off x="0" y="5410200"/>
            <a:ext cx="9144000" cy="1447800"/>
            <a:chOff x="0" y="5410200"/>
            <a:chExt cx="9144000" cy="1447800"/>
          </a:xfrm>
        </p:grpSpPr>
        <p:pic>
          <p:nvPicPr>
            <p:cNvPr id="40967"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0968"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0964"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14" name="Picture 13" descr="IMG_5099A.JPG"/>
          <p:cNvPicPr>
            <a:picLocks noChangeAspect="1"/>
          </p:cNvPicPr>
          <p:nvPr/>
        </p:nvPicPr>
        <p:blipFill>
          <a:blip r:embed="rId5" cstate="print"/>
          <a:stretch>
            <a:fillRect/>
          </a:stretch>
        </p:blipFill>
        <p:spPr>
          <a:xfrm>
            <a:off x="3124200" y="838201"/>
            <a:ext cx="5943599" cy="412837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3"/>
          <p:cNvSpPr>
            <a:spLocks noGrp="1"/>
          </p:cNvSpPr>
          <p:nvPr>
            <p:ph sz="half" idx="2"/>
          </p:nvPr>
        </p:nvSpPr>
        <p:spPr>
          <a:xfrm>
            <a:off x="381000" y="1306512"/>
            <a:ext cx="2667000" cy="3494088"/>
          </a:xfrm>
        </p:spPr>
        <p:txBody>
          <a:bodyPr/>
          <a:lstStyle/>
          <a:p>
            <a:pPr eaLnBrk="1" hangingPunct="1">
              <a:buClr>
                <a:srgbClr val="953735"/>
              </a:buClr>
              <a:buFont typeface="Wingdings" pitchFamily="2" charset="2"/>
              <a:buChar char="v"/>
            </a:pPr>
            <a:r>
              <a:rPr lang="en-US" sz="1800" dirty="0"/>
              <a:t>Provides a product offering to customers which is not available on your competitor’s “wire-service-image- only” websites</a:t>
            </a:r>
            <a:r>
              <a:rPr lang="en-US" sz="1800" dirty="0">
                <a:ea typeface="ＭＳ Ｐゴシック" pitchFamily="34" charset="-128"/>
              </a:rPr>
              <a:t>.</a:t>
            </a:r>
          </a:p>
          <a:p>
            <a:pPr eaLnBrk="1" hangingPunct="1">
              <a:buClr>
                <a:srgbClr val="953735"/>
              </a:buClr>
              <a:buFont typeface="Wingdings" pitchFamily="2" charset="2"/>
              <a:buChar char="v"/>
            </a:pPr>
            <a:r>
              <a:rPr lang="en-US" sz="1800" dirty="0"/>
              <a:t>Showcases your firm’s unique design style, which is more in tune with your customer demographics.</a:t>
            </a:r>
            <a:endParaRPr lang="en-US" sz="1800" dirty="0">
              <a:ea typeface="ＭＳ Ｐゴシック" pitchFamily="34" charset="-128"/>
            </a:endParaRPr>
          </a:p>
        </p:txBody>
      </p:sp>
      <p:sp>
        <p:nvSpPr>
          <p:cNvPr id="40962" name="Title 1"/>
          <p:cNvSpPr>
            <a:spLocks noGrp="1"/>
          </p:cNvSpPr>
          <p:nvPr>
            <p:ph type="title"/>
          </p:nvPr>
        </p:nvSpPr>
        <p:spPr>
          <a:xfrm>
            <a:off x="76200" y="0"/>
            <a:ext cx="9067800" cy="640080"/>
          </a:xfrm>
        </p:spPr>
        <p:txBody>
          <a:bodyPr/>
          <a:lstStyle/>
          <a:p>
            <a:pPr algn="l" eaLnBrk="1" hangingPunct="1"/>
            <a:r>
              <a:rPr lang="en-US" sz="3000" dirty="0">
                <a:solidFill>
                  <a:srgbClr val="3A6638"/>
                </a:solidFill>
                <a:latin typeface="Arial Black" pitchFamily="34" charset="0"/>
                <a:ea typeface="ＭＳ Ｐゴシック" pitchFamily="34" charset="-128"/>
              </a:rPr>
              <a:t>Offer Pictures of Your Own Designs</a:t>
            </a:r>
          </a:p>
        </p:txBody>
      </p:sp>
      <p:grpSp>
        <p:nvGrpSpPr>
          <p:cNvPr id="2" name="Group 8"/>
          <p:cNvGrpSpPr>
            <a:grpSpLocks/>
          </p:cNvGrpSpPr>
          <p:nvPr/>
        </p:nvGrpSpPr>
        <p:grpSpPr bwMode="auto">
          <a:xfrm>
            <a:off x="0" y="5410200"/>
            <a:ext cx="9144000" cy="1447800"/>
            <a:chOff x="0" y="5410200"/>
            <a:chExt cx="9144000" cy="1447800"/>
          </a:xfrm>
        </p:grpSpPr>
        <p:pic>
          <p:nvPicPr>
            <p:cNvPr id="40967"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0968"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0964"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14" name="Picture 13" descr="Greenhouse Light Room 018 light on.jpg"/>
          <p:cNvPicPr>
            <a:picLocks noChangeAspect="1"/>
          </p:cNvPicPr>
          <p:nvPr/>
        </p:nvPicPr>
        <p:blipFill>
          <a:blip r:embed="rId5" cstate="print"/>
          <a:stretch>
            <a:fillRect/>
          </a:stretch>
        </p:blipFill>
        <p:spPr>
          <a:xfrm>
            <a:off x="3200400" y="1371600"/>
            <a:ext cx="5852160" cy="390144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ctrTitle"/>
          </p:nvPr>
        </p:nvSpPr>
        <p:spPr/>
        <p:txBody>
          <a:bodyPr/>
          <a:lstStyle/>
          <a:p>
            <a:pPr eaLnBrk="1" hangingPunct="1"/>
            <a:r>
              <a:rPr lang="en-US" sz="4000" b="1" dirty="0">
                <a:solidFill>
                  <a:srgbClr val="3A6638"/>
                </a:solidFill>
                <a:latin typeface="Arial Black" pitchFamily="34" charset="0"/>
                <a:ea typeface="ＭＳ Ｐゴシック" pitchFamily="34" charset="-128"/>
              </a:rPr>
              <a:t>Sales Value Marketing</a:t>
            </a:r>
            <a:endParaRPr lang="en-US" sz="4000" dirty="0">
              <a:solidFill>
                <a:srgbClr val="3A6638"/>
              </a:solidFill>
              <a:latin typeface="Arial Black" pitchFamily="34" charset="0"/>
              <a:ea typeface="ＭＳ Ｐゴシック" pitchFamily="34" charset="-128"/>
            </a:endParaRPr>
          </a:p>
        </p:txBody>
      </p:sp>
      <p:grpSp>
        <p:nvGrpSpPr>
          <p:cNvPr id="43010" name="Group 4"/>
          <p:cNvGrpSpPr>
            <a:grpSpLocks/>
          </p:cNvGrpSpPr>
          <p:nvPr/>
        </p:nvGrpSpPr>
        <p:grpSpPr bwMode="auto">
          <a:xfrm>
            <a:off x="0" y="5441950"/>
            <a:ext cx="9144000" cy="1339850"/>
            <a:chOff x="0" y="5518022"/>
            <a:chExt cx="9144000" cy="1339978"/>
          </a:xfrm>
        </p:grpSpPr>
        <p:pic>
          <p:nvPicPr>
            <p:cNvPr id="43012" name="Picture 2" descr="C:\Users\Sam\Desktop\Picture1.jpg"/>
            <p:cNvPicPr>
              <a:picLocks noChangeAspect="1" noChangeArrowheads="1"/>
            </p:cNvPicPr>
            <p:nvPr/>
          </p:nvPicPr>
          <p:blipFill>
            <a:blip r:embed="rId3" cstate="print"/>
            <a:srcRect/>
            <a:stretch>
              <a:fillRect/>
            </a:stretch>
          </p:blipFill>
          <p:spPr bwMode="auto">
            <a:xfrm>
              <a:off x="0" y="6022122"/>
              <a:ext cx="9144000" cy="835878"/>
            </a:xfrm>
            <a:prstGeom prst="rect">
              <a:avLst/>
            </a:prstGeom>
            <a:noFill/>
            <a:ln w="9525">
              <a:noFill/>
              <a:miter lim="800000"/>
              <a:headEnd/>
              <a:tailEnd/>
            </a:ln>
          </p:spPr>
        </p:pic>
        <p:pic>
          <p:nvPicPr>
            <p:cNvPr id="43013" name="Picture 3" descr="C:\Users\Sam\Desktop\McLieuOfWreathINFO.jpg"/>
            <p:cNvPicPr>
              <a:picLocks noChangeAspect="1" noChangeArrowheads="1"/>
            </p:cNvPicPr>
            <p:nvPr/>
          </p:nvPicPr>
          <p:blipFill>
            <a:blip r:embed="rId4" cstate="print"/>
            <a:srcRect/>
            <a:stretch>
              <a:fillRect/>
            </a:stretch>
          </p:blipFill>
          <p:spPr bwMode="auto">
            <a:xfrm>
              <a:off x="3962400" y="5518022"/>
              <a:ext cx="1066800" cy="1288161"/>
            </a:xfrm>
            <a:prstGeom prst="rect">
              <a:avLst/>
            </a:prstGeom>
            <a:noFill/>
            <a:ln w="9525">
              <a:noFill/>
              <a:miter lim="800000"/>
              <a:headEnd/>
              <a:tailEnd/>
            </a:ln>
          </p:spPr>
        </p:pic>
      </p:grpSp>
      <p:sp>
        <p:nvSpPr>
          <p:cNvPr id="43011"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76200" y="0"/>
            <a:ext cx="9067800" cy="640080"/>
          </a:xfrm>
        </p:spPr>
        <p:txBody>
          <a:bodyPr/>
          <a:lstStyle/>
          <a:p>
            <a:pPr algn="l" eaLnBrk="1" hangingPunct="1"/>
            <a:r>
              <a:rPr lang="en-US" sz="3000" dirty="0">
                <a:solidFill>
                  <a:srgbClr val="3A6638"/>
                </a:solidFill>
                <a:latin typeface="Arial Black" pitchFamily="34" charset="0"/>
                <a:ea typeface="ＭＳ Ｐゴシック" pitchFamily="34" charset="-128"/>
              </a:rPr>
              <a:t>Funeral Tributes – Make Them Personal</a:t>
            </a:r>
          </a:p>
        </p:txBody>
      </p:sp>
      <p:sp>
        <p:nvSpPr>
          <p:cNvPr id="44034" name="Content Placeholder 2"/>
          <p:cNvSpPr>
            <a:spLocks noGrp="1"/>
          </p:cNvSpPr>
          <p:nvPr>
            <p:ph sz="half" idx="2"/>
          </p:nvPr>
        </p:nvSpPr>
        <p:spPr>
          <a:xfrm>
            <a:off x="228600" y="838200"/>
            <a:ext cx="6629400" cy="2819400"/>
          </a:xfrm>
        </p:spPr>
        <p:txBody>
          <a:bodyPr/>
          <a:lstStyle/>
          <a:p>
            <a:pPr eaLnBrk="1" hangingPunct="1">
              <a:buClr>
                <a:srgbClr val="953735"/>
              </a:buClr>
              <a:buFont typeface="Wingdings" pitchFamily="2" charset="2"/>
              <a:buChar char="v"/>
            </a:pPr>
            <a:r>
              <a:rPr lang="en-US" sz="2000" dirty="0">
                <a:ea typeface="ＭＳ Ｐゴシック" pitchFamily="34" charset="-128"/>
              </a:rPr>
              <a:t>Teach employees to ask questions about the deceased:</a:t>
            </a:r>
          </a:p>
          <a:p>
            <a:pPr lvl="1" eaLnBrk="1" hangingPunct="1">
              <a:buClr>
                <a:srgbClr val="953735"/>
              </a:buClr>
              <a:buFont typeface="Wingdings" pitchFamily="2" charset="2"/>
              <a:buChar char="v"/>
            </a:pPr>
            <a:r>
              <a:rPr lang="en-US" sz="1800" dirty="0">
                <a:ea typeface="ＭＳ Ｐゴシック" pitchFamily="34" charset="-128"/>
              </a:rPr>
              <a:t>What were their interests?</a:t>
            </a:r>
          </a:p>
          <a:p>
            <a:pPr lvl="2" eaLnBrk="1" hangingPunct="1">
              <a:buClr>
                <a:srgbClr val="953735"/>
              </a:buClr>
              <a:buFont typeface="Wingdings" pitchFamily="2" charset="2"/>
              <a:buChar char="v"/>
            </a:pPr>
            <a:r>
              <a:rPr lang="en-US" sz="1500" dirty="0">
                <a:ea typeface="ＭＳ Ｐゴシック" pitchFamily="34" charset="-128"/>
              </a:rPr>
              <a:t>Sports (football, baseball)</a:t>
            </a:r>
          </a:p>
          <a:p>
            <a:pPr lvl="2" eaLnBrk="1" hangingPunct="1">
              <a:buClr>
                <a:srgbClr val="953735"/>
              </a:buClr>
              <a:buFont typeface="Wingdings" pitchFamily="2" charset="2"/>
              <a:buChar char="v"/>
            </a:pPr>
            <a:r>
              <a:rPr lang="en-US" sz="1500" dirty="0">
                <a:ea typeface="ＭＳ Ｐゴシック" pitchFamily="34" charset="-128"/>
              </a:rPr>
              <a:t>Pleasures (golf, fishing, bridge)</a:t>
            </a:r>
            <a:endParaRPr lang="en-US" dirty="0">
              <a:ea typeface="ＭＳ Ｐゴシック" pitchFamily="34" charset="-128"/>
            </a:endParaRPr>
          </a:p>
          <a:p>
            <a:pPr lvl="1" eaLnBrk="1" hangingPunct="1">
              <a:buClr>
                <a:srgbClr val="953735"/>
              </a:buClr>
              <a:buFont typeface="Wingdings" pitchFamily="2" charset="2"/>
              <a:buChar char="v"/>
            </a:pPr>
            <a:r>
              <a:rPr lang="en-US" sz="1800" dirty="0">
                <a:ea typeface="ＭＳ Ｐゴシック" pitchFamily="34" charset="-128"/>
              </a:rPr>
              <a:t>Were they an active member of any </a:t>
            </a:r>
            <a:br>
              <a:rPr lang="en-US" sz="1800" dirty="0">
                <a:ea typeface="ＭＳ Ｐゴシック" pitchFamily="34" charset="-128"/>
              </a:rPr>
            </a:br>
            <a:r>
              <a:rPr lang="en-US" sz="1800" dirty="0">
                <a:ea typeface="ＭＳ Ｐゴシック" pitchFamily="34" charset="-128"/>
              </a:rPr>
              <a:t>groups or organizations?</a:t>
            </a:r>
          </a:p>
          <a:p>
            <a:pPr lvl="2" eaLnBrk="1" hangingPunct="1">
              <a:buClr>
                <a:srgbClr val="953735"/>
              </a:buClr>
              <a:buFont typeface="Wingdings" pitchFamily="2" charset="2"/>
              <a:buChar char="v"/>
            </a:pPr>
            <a:r>
              <a:rPr lang="en-US" sz="1500" dirty="0">
                <a:ea typeface="ＭＳ Ｐゴシック" pitchFamily="34" charset="-128"/>
              </a:rPr>
              <a:t>High school class</a:t>
            </a:r>
          </a:p>
          <a:p>
            <a:pPr lvl="2" eaLnBrk="1" hangingPunct="1">
              <a:buClr>
                <a:srgbClr val="953735"/>
              </a:buClr>
              <a:buFont typeface="Wingdings" pitchFamily="2" charset="2"/>
              <a:buChar char="v"/>
            </a:pPr>
            <a:r>
              <a:rPr lang="en-US" sz="1500" dirty="0">
                <a:ea typeface="ＭＳ Ｐゴシック" pitchFamily="34" charset="-128"/>
              </a:rPr>
              <a:t>Rotary Club</a:t>
            </a:r>
          </a:p>
          <a:p>
            <a:pPr lvl="2" eaLnBrk="1" hangingPunct="1">
              <a:buClr>
                <a:srgbClr val="953735"/>
              </a:buClr>
              <a:buFont typeface="Wingdings" pitchFamily="2" charset="2"/>
              <a:buChar char="v"/>
            </a:pPr>
            <a:r>
              <a:rPr lang="en-US" sz="1500" dirty="0">
                <a:ea typeface="ＭＳ Ｐゴシック" pitchFamily="34" charset="-128"/>
              </a:rPr>
              <a:t>Army outfit</a:t>
            </a:r>
          </a:p>
          <a:p>
            <a:pPr eaLnBrk="1" hangingPunct="1">
              <a:buClr>
                <a:srgbClr val="953735"/>
              </a:buClr>
            </a:pPr>
            <a:endParaRPr lang="en-US" sz="2000" dirty="0">
              <a:ea typeface="ＭＳ Ｐゴシック" pitchFamily="34" charset="-128"/>
            </a:endParaRPr>
          </a:p>
        </p:txBody>
      </p:sp>
      <p:grpSp>
        <p:nvGrpSpPr>
          <p:cNvPr id="44035" name="Group 6"/>
          <p:cNvGrpSpPr>
            <a:grpSpLocks/>
          </p:cNvGrpSpPr>
          <p:nvPr/>
        </p:nvGrpSpPr>
        <p:grpSpPr bwMode="auto">
          <a:xfrm>
            <a:off x="0" y="5410200"/>
            <a:ext cx="9144000" cy="1447800"/>
            <a:chOff x="0" y="5410200"/>
            <a:chExt cx="9144000" cy="1447800"/>
          </a:xfrm>
        </p:grpSpPr>
        <p:pic>
          <p:nvPicPr>
            <p:cNvPr id="44040"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4041"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pic>
        <p:nvPicPr>
          <p:cNvPr id="44036" name="Picture 9"/>
          <p:cNvPicPr>
            <a:picLocks noChangeAspect="1"/>
          </p:cNvPicPr>
          <p:nvPr/>
        </p:nvPicPr>
        <p:blipFill>
          <a:blip r:embed="rId5" cstate="print"/>
          <a:srcRect/>
          <a:stretch>
            <a:fillRect/>
          </a:stretch>
        </p:blipFill>
        <p:spPr bwMode="auto">
          <a:xfrm>
            <a:off x="6934200" y="757237"/>
            <a:ext cx="2133600" cy="3128963"/>
          </a:xfrm>
          <a:prstGeom prst="rect">
            <a:avLst/>
          </a:prstGeom>
        </p:spPr>
      </p:pic>
      <p:pic>
        <p:nvPicPr>
          <p:cNvPr id="44037" name="Picture 10" descr="flower-pic-easel.jpg"/>
          <p:cNvPicPr>
            <a:picLocks noChangeAspect="1"/>
          </p:cNvPicPr>
          <p:nvPr/>
        </p:nvPicPr>
        <p:blipFill>
          <a:blip r:embed="rId6" cstate="print"/>
          <a:srcRect/>
          <a:stretch>
            <a:fillRect/>
          </a:stretch>
        </p:blipFill>
        <p:spPr bwMode="auto">
          <a:xfrm>
            <a:off x="2574417" y="3276600"/>
            <a:ext cx="2302383" cy="2953512"/>
          </a:xfrm>
          <a:prstGeom prst="rect">
            <a:avLst/>
          </a:prstGeom>
        </p:spPr>
      </p:pic>
      <p:pic>
        <p:nvPicPr>
          <p:cNvPr id="44038" name="Picture 11" descr="Gardening-Tribute.jpg"/>
          <p:cNvPicPr>
            <a:picLocks noChangeAspect="1"/>
          </p:cNvPicPr>
          <p:nvPr/>
        </p:nvPicPr>
        <p:blipFill>
          <a:blip r:embed="rId7" cstate="print"/>
          <a:srcRect/>
          <a:stretch>
            <a:fillRect/>
          </a:stretch>
        </p:blipFill>
        <p:spPr bwMode="auto">
          <a:xfrm>
            <a:off x="4953000" y="2362200"/>
            <a:ext cx="1905000" cy="2992438"/>
          </a:xfrm>
          <a:prstGeom prst="rect">
            <a:avLst/>
          </a:prstGeom>
        </p:spPr>
      </p:pic>
      <p:sp>
        <p:nvSpPr>
          <p:cNvPr id="44039" name="TextBox 12"/>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6"/>
          <p:cNvGrpSpPr>
            <a:grpSpLocks/>
          </p:cNvGrpSpPr>
          <p:nvPr/>
        </p:nvGrpSpPr>
        <p:grpSpPr bwMode="auto">
          <a:xfrm>
            <a:off x="0" y="5410200"/>
            <a:ext cx="9144000" cy="1447800"/>
            <a:chOff x="0" y="5410200"/>
            <a:chExt cx="9144000" cy="1447800"/>
          </a:xfrm>
        </p:grpSpPr>
        <p:pic>
          <p:nvPicPr>
            <p:cNvPr id="16390"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16391"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16386" name="Rectangle 9"/>
          <p:cNvSpPr>
            <a:spLocks noChangeArrowheads="1"/>
          </p:cNvSpPr>
          <p:nvPr/>
        </p:nvSpPr>
        <p:spPr bwMode="auto">
          <a:xfrm>
            <a:off x="76200" y="0"/>
            <a:ext cx="8686800" cy="640080"/>
          </a:xfrm>
          <a:prstGeom prst="rect">
            <a:avLst/>
          </a:prstGeom>
          <a:noFill/>
          <a:ln w="9525">
            <a:noFill/>
            <a:miter lim="800000"/>
            <a:headEnd/>
            <a:tailEnd/>
          </a:ln>
        </p:spPr>
        <p:txBody>
          <a:bodyPr>
            <a:spAutoFit/>
          </a:bodyPr>
          <a:lstStyle/>
          <a:p>
            <a:r>
              <a:rPr lang="en-US" sz="3000" dirty="0">
                <a:solidFill>
                  <a:srgbClr val="3A6638"/>
                </a:solidFill>
                <a:latin typeface="Arial Black" pitchFamily="34" charset="0"/>
              </a:rPr>
              <a:t>Hand Out </a:t>
            </a:r>
            <a:r>
              <a:rPr lang="ja-JP" altLang="en-US" sz="3000">
                <a:solidFill>
                  <a:srgbClr val="3A6638"/>
                </a:solidFill>
                <a:latin typeface="Arial Black" pitchFamily="34" charset="0"/>
              </a:rPr>
              <a:t>“</a:t>
            </a:r>
            <a:r>
              <a:rPr lang="en-US" altLang="ja-JP" sz="3000" dirty="0">
                <a:solidFill>
                  <a:srgbClr val="3A6638"/>
                </a:solidFill>
                <a:latin typeface="Arial Black" pitchFamily="34" charset="0"/>
              </a:rPr>
              <a:t>In Lieu of Flowers</a:t>
            </a:r>
            <a:r>
              <a:rPr lang="ja-JP" altLang="en-US" sz="3000">
                <a:solidFill>
                  <a:srgbClr val="3A6638"/>
                </a:solidFill>
                <a:latin typeface="Arial Black" pitchFamily="34" charset="0"/>
              </a:rPr>
              <a:t>”</a:t>
            </a:r>
            <a:r>
              <a:rPr lang="en-US" altLang="ja-JP" sz="3000" dirty="0">
                <a:solidFill>
                  <a:srgbClr val="3A6638"/>
                </a:solidFill>
                <a:latin typeface="Arial Black" pitchFamily="34" charset="0"/>
              </a:rPr>
              <a:t> Tri-Fold</a:t>
            </a:r>
            <a:endParaRPr lang="en-US" sz="3000" dirty="0">
              <a:latin typeface="Calibri" pitchFamily="34" charset="0"/>
            </a:endParaRPr>
          </a:p>
        </p:txBody>
      </p:sp>
      <p:sp>
        <p:nvSpPr>
          <p:cNvPr id="16388" name="Content Placeholder 12"/>
          <p:cNvSpPr>
            <a:spLocks noGrp="1"/>
          </p:cNvSpPr>
          <p:nvPr>
            <p:ph sz="half" idx="2"/>
          </p:nvPr>
        </p:nvSpPr>
        <p:spPr>
          <a:xfrm>
            <a:off x="304800" y="2860675"/>
            <a:ext cx="914400" cy="1254125"/>
          </a:xfrm>
        </p:spPr>
        <p:txBody>
          <a:bodyPr/>
          <a:lstStyle/>
          <a:p>
            <a:pPr marL="0" indent="0" eaLnBrk="1" hangingPunct="1">
              <a:buFont typeface="Arial" pitchFamily="34" charset="0"/>
              <a:buNone/>
            </a:pPr>
            <a:r>
              <a:rPr lang="en-US" dirty="0">
                <a:ea typeface="ＭＳ Ｐゴシック" pitchFamily="34" charset="-128"/>
              </a:rPr>
              <a:t>Back page</a:t>
            </a:r>
          </a:p>
        </p:txBody>
      </p:sp>
      <p:sp>
        <p:nvSpPr>
          <p:cNvPr id="16389" name="TextBox 13"/>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8736" y="685800"/>
            <a:ext cx="7359064" cy="569671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76200" y="0"/>
            <a:ext cx="6553200" cy="640080"/>
          </a:xfrm>
        </p:spPr>
        <p:txBody>
          <a:bodyPr/>
          <a:lstStyle/>
          <a:p>
            <a:pPr algn="l" eaLnBrk="1" hangingPunct="1"/>
            <a:r>
              <a:rPr lang="en-US" sz="3000" dirty="0">
                <a:solidFill>
                  <a:srgbClr val="3A6638"/>
                </a:solidFill>
                <a:latin typeface="Arial Black" pitchFamily="34" charset="0"/>
                <a:ea typeface="ＭＳ Ｐゴシック" pitchFamily="34" charset="-128"/>
              </a:rPr>
              <a:t>Family Order Form</a:t>
            </a:r>
          </a:p>
        </p:txBody>
      </p:sp>
      <p:grpSp>
        <p:nvGrpSpPr>
          <p:cNvPr id="2" name="Group 7"/>
          <p:cNvGrpSpPr>
            <a:grpSpLocks/>
          </p:cNvGrpSpPr>
          <p:nvPr/>
        </p:nvGrpSpPr>
        <p:grpSpPr bwMode="auto">
          <a:xfrm>
            <a:off x="0" y="5410200"/>
            <a:ext cx="9144000" cy="1447800"/>
            <a:chOff x="0" y="5410200"/>
            <a:chExt cx="9144000" cy="1447800"/>
          </a:xfrm>
        </p:grpSpPr>
        <p:pic>
          <p:nvPicPr>
            <p:cNvPr id="45062"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5063"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5060" name="TextBox 13"/>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
        <p:nvSpPr>
          <p:cNvPr id="9" name="TextBox 11"/>
          <p:cNvSpPr txBox="1">
            <a:spLocks noChangeArrowheads="1"/>
          </p:cNvSpPr>
          <p:nvPr/>
        </p:nvSpPr>
        <p:spPr bwMode="auto">
          <a:xfrm>
            <a:off x="263434" y="947440"/>
            <a:ext cx="4352107" cy="4339650"/>
          </a:xfrm>
          <a:prstGeom prst="rect">
            <a:avLst/>
          </a:prstGeom>
          <a:noFill/>
          <a:ln w="9525">
            <a:noFill/>
            <a:miter lim="800000"/>
            <a:headEnd/>
            <a:tailEnd/>
          </a:ln>
        </p:spPr>
        <p:txBody>
          <a:bodyPr wrap="square" anchor="t">
            <a:spAutoFit/>
          </a:bodyPr>
          <a:lstStyle/>
          <a:p>
            <a:pPr marL="340995" indent="-340995">
              <a:buClr>
                <a:srgbClr val="953735"/>
              </a:buClr>
              <a:buFont typeface="Wingdings" pitchFamily="2" charset="2"/>
              <a:buChar char="v"/>
            </a:pPr>
            <a:r>
              <a:rPr lang="en-US" sz="1600" dirty="0">
                <a:latin typeface="+mn-lt"/>
                <a:ea typeface="ＭＳ Ｐゴシック"/>
              </a:rPr>
              <a:t>Reminds all sales staff to ask: </a:t>
            </a:r>
            <a:endParaRPr lang="en-US" sz="1600" dirty="0">
              <a:latin typeface="Calibri"/>
              <a:ea typeface="ＭＳ Ｐゴシック"/>
              <a:cs typeface="Calibri"/>
            </a:endParaRPr>
          </a:p>
          <a:p>
            <a:pPr marL="742950" lvl="1" indent="-285750">
              <a:buClr>
                <a:srgbClr val="953735"/>
              </a:buClr>
              <a:buFont typeface="Arial"/>
              <a:buChar char="•"/>
            </a:pPr>
            <a:r>
              <a:rPr lang="en-US" sz="1600" dirty="0">
                <a:latin typeface="Calibri"/>
                <a:ea typeface="ＭＳ Ｐゴシック"/>
                <a:cs typeface="Arial"/>
              </a:rPr>
              <a:t>Dates &amp; Times and Location, of Deceased’s Visitation/Rosary/Memorial/Funeral/Graveside</a:t>
            </a:r>
            <a:r>
              <a:rPr lang="en-US" sz="1600" dirty="0">
                <a:latin typeface="+mn-lt"/>
                <a:ea typeface="ＭＳ Ｐゴシック"/>
              </a:rPr>
              <a:t>.</a:t>
            </a:r>
            <a:endParaRPr lang="en-US" sz="1600">
              <a:latin typeface="+mn-lt"/>
              <a:ea typeface="ＭＳ Ｐゴシック"/>
              <a:cs typeface="Calibri"/>
            </a:endParaRPr>
          </a:p>
          <a:p>
            <a:pPr marL="742950" lvl="1" indent="-285750">
              <a:buClr>
                <a:srgbClr val="953735"/>
              </a:buClr>
              <a:buFont typeface="Arial"/>
              <a:buChar char="•"/>
            </a:pPr>
            <a:r>
              <a:rPr lang="en-US" sz="1600" dirty="0">
                <a:latin typeface="+mn-lt"/>
                <a:ea typeface="ＭＳ Ｐゴシック"/>
              </a:rPr>
              <a:t>The deceased’</a:t>
            </a:r>
            <a:r>
              <a:rPr lang="en-US" altLang="ja-JP" sz="1600" dirty="0">
                <a:latin typeface="+mn-lt"/>
                <a:ea typeface="ＭＳ Ｐゴシック"/>
              </a:rPr>
              <a:t>s favorite flowers, </a:t>
            </a:r>
            <a:r>
              <a:rPr lang="en-US" sz="1600" dirty="0">
                <a:latin typeface="+mn-lt"/>
                <a:ea typeface="ＭＳ Ｐゴシック"/>
              </a:rPr>
              <a:t>colors, hobbies, and interests. </a:t>
            </a:r>
            <a:endParaRPr lang="en-US" sz="1600">
              <a:latin typeface="+mn-lt"/>
              <a:cs typeface="Calibri"/>
            </a:endParaRPr>
          </a:p>
          <a:p>
            <a:pPr marL="742950" lvl="1" indent="-285750">
              <a:buClr>
                <a:srgbClr val="953735"/>
              </a:buClr>
              <a:buFont typeface="Arial"/>
              <a:buChar char="•"/>
            </a:pPr>
            <a:r>
              <a:rPr lang="en-US" altLang="ja-JP" sz="1600" dirty="0">
                <a:latin typeface="+mn-lt"/>
                <a:ea typeface="ＭＳ Ｐゴシック"/>
              </a:rPr>
              <a:t>Any special delivery requests in the “Time Promised</a:t>
            </a:r>
            <a:r>
              <a:rPr lang="ja-JP" altLang="en-US" sz="1600">
                <a:latin typeface="+mn-lt"/>
                <a:ea typeface="ＭＳ Ｐゴシック"/>
              </a:rPr>
              <a:t>”</a:t>
            </a:r>
            <a:r>
              <a:rPr lang="en-US" altLang="ja-JP" sz="1600" dirty="0">
                <a:latin typeface="+mn-lt"/>
                <a:ea typeface="ＭＳ Ｐゴシック"/>
              </a:rPr>
              <a:t> section</a:t>
            </a:r>
            <a:r>
              <a:rPr lang="en-US" sz="1600" dirty="0">
                <a:latin typeface="+mn-lt"/>
                <a:ea typeface="ＭＳ Ｐゴシック"/>
              </a:rPr>
              <a:t>.</a:t>
            </a:r>
            <a:endParaRPr lang="en-US" sz="1600" dirty="0">
              <a:latin typeface="+mn-lt"/>
              <a:ea typeface="ＭＳ Ｐゴシック"/>
              <a:cs typeface="Calibri"/>
            </a:endParaRPr>
          </a:p>
          <a:p>
            <a:pPr marL="340995" indent="-340995">
              <a:buClr>
                <a:srgbClr val="953735"/>
              </a:buClr>
              <a:buFont typeface="Wingdings" pitchFamily="2" charset="2"/>
              <a:buChar char="v"/>
            </a:pPr>
            <a:r>
              <a:rPr lang="en-US" sz="1600" dirty="0">
                <a:latin typeface="Calibri"/>
                <a:ea typeface="ＭＳ Ｐゴシック"/>
                <a:cs typeface="Arial"/>
              </a:rPr>
              <a:t>Serves as a sales reminder</a:t>
            </a:r>
            <a:r>
              <a:rPr lang="en-US" sz="1600" dirty="0">
                <a:latin typeface="+mn-lt"/>
                <a:ea typeface="ＭＳ Ｐゴシック"/>
                <a:cs typeface="Arial"/>
              </a:rPr>
              <a:t> for</a:t>
            </a:r>
            <a:r>
              <a:rPr lang="en-US" sz="1600" dirty="0">
                <a:latin typeface="+mn-lt"/>
                <a:ea typeface="ＭＳ Ｐゴシック"/>
                <a:cs typeface="Calibri"/>
              </a:rPr>
              <a:t> the</a:t>
            </a:r>
            <a:r>
              <a:rPr lang="en-US" sz="1600" dirty="0">
                <a:latin typeface="Calibri"/>
                <a:ea typeface="ＭＳ Ｐゴシック"/>
                <a:cs typeface="Calibri"/>
              </a:rPr>
              <a:t> other pieces from the children</a:t>
            </a:r>
            <a:r>
              <a:rPr lang="en-US" sz="1600" dirty="0">
                <a:latin typeface="+mn-lt"/>
                <a:ea typeface="ＭＳ Ｐゴシック"/>
              </a:rPr>
              <a:t>, grandchildren, and other family members.</a:t>
            </a:r>
            <a:endParaRPr lang="en-US" sz="1600" dirty="0">
              <a:latin typeface="Calibri"/>
              <a:ea typeface="ＭＳ Ｐゴシック"/>
              <a:cs typeface="Calibri"/>
            </a:endParaRPr>
          </a:p>
          <a:p>
            <a:pPr marL="340995" indent="-340995">
              <a:buClr>
                <a:srgbClr val="953735"/>
              </a:buClr>
              <a:buFont typeface="Wingdings" pitchFamily="2" charset="2"/>
              <a:buChar char="v"/>
            </a:pPr>
            <a:r>
              <a:rPr lang="en-US" sz="1600" dirty="0">
                <a:latin typeface="Calibri"/>
                <a:ea typeface="ＭＳ Ｐゴシック"/>
                <a:cs typeface="Arial"/>
              </a:rPr>
              <a:t>Deceased Information to be entered on our funeral website obituary, before it is posted online</a:t>
            </a:r>
            <a:r>
              <a:rPr lang="en-US" sz="1600" b="1" dirty="0">
                <a:latin typeface="Calibri"/>
                <a:ea typeface="ＭＳ Ｐゴシック"/>
                <a:cs typeface="Arial"/>
              </a:rPr>
              <a:t>.”  </a:t>
            </a:r>
            <a:r>
              <a:rPr lang="en-US" sz="1600" dirty="0">
                <a:latin typeface="Calibri"/>
                <a:ea typeface="ＭＳ Ｐゴシック"/>
                <a:cs typeface="Arial"/>
              </a:rPr>
              <a:t>Is to be added as the bottom item. The top first item will need to be forced up, to make room for all updates and this addition.</a:t>
            </a:r>
            <a:endParaRPr lang="en-US" sz="1600" dirty="0">
              <a:latin typeface="Calibri"/>
              <a:ea typeface="ＭＳ Ｐゴシック"/>
              <a:cs typeface="Calibri"/>
            </a:endParaRPr>
          </a:p>
          <a:p>
            <a:pPr>
              <a:buClr>
                <a:srgbClr val="953735"/>
              </a:buClr>
              <a:buFont typeface="Wingdings" pitchFamily="2" charset="2"/>
              <a:buChar char="v"/>
            </a:pPr>
            <a:endParaRPr lang="en-US" sz="2000" dirty="0">
              <a:latin typeface="+mn-lt"/>
              <a:cs typeface="Calibri"/>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99935"/>
            <a:ext cx="4497169" cy="5819865"/>
          </a:xfrm>
          <a:prstGeom prst="rect">
            <a:avLst/>
          </a:prstGeom>
          <a:ln>
            <a:solidFill>
              <a:schemeClr val="tx1"/>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5410200"/>
            <a:ext cx="9144000" cy="1447800"/>
            <a:chOff x="0" y="5410200"/>
            <a:chExt cx="9144000" cy="1447800"/>
          </a:xfrm>
        </p:grpSpPr>
        <p:pic>
          <p:nvPicPr>
            <p:cNvPr id="45062"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5063"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5060" name="TextBox 13"/>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1026" name="Picture 2"/>
          <p:cNvPicPr>
            <a:picLocks noChangeAspect="1" noChangeArrowheads="1"/>
          </p:cNvPicPr>
          <p:nvPr/>
        </p:nvPicPr>
        <p:blipFill>
          <a:blip r:embed="rId5" cstate="print"/>
          <a:srcRect/>
          <a:stretch>
            <a:fillRect/>
          </a:stretch>
        </p:blipFill>
        <p:spPr bwMode="auto">
          <a:xfrm>
            <a:off x="2209800" y="990600"/>
            <a:ext cx="6896939" cy="5376863"/>
          </a:xfrm>
          <a:prstGeom prst="rect">
            <a:avLst/>
          </a:prstGeom>
          <a:noFill/>
          <a:ln w="9525">
            <a:noFill/>
            <a:miter lim="800000"/>
            <a:headEnd/>
            <a:tailEnd/>
          </a:ln>
        </p:spPr>
      </p:pic>
      <p:sp>
        <p:nvSpPr>
          <p:cNvPr id="10" name="TextBox 11"/>
          <p:cNvSpPr txBox="1">
            <a:spLocks noChangeArrowheads="1"/>
          </p:cNvSpPr>
          <p:nvPr/>
        </p:nvSpPr>
        <p:spPr bwMode="auto">
          <a:xfrm>
            <a:off x="0" y="1392972"/>
            <a:ext cx="2209800" cy="1200329"/>
          </a:xfrm>
          <a:prstGeom prst="rect">
            <a:avLst/>
          </a:prstGeom>
          <a:noFill/>
          <a:ln w="9525">
            <a:noFill/>
            <a:miter lim="800000"/>
            <a:headEnd/>
            <a:tailEnd/>
          </a:ln>
        </p:spPr>
        <p:txBody>
          <a:bodyPr wrap="square">
            <a:spAutoFit/>
          </a:bodyPr>
          <a:lstStyle/>
          <a:p>
            <a:pPr marL="231775" indent="-231775">
              <a:buClr>
                <a:srgbClr val="953735"/>
              </a:buClr>
              <a:buFont typeface="Wingdings" pitchFamily="2" charset="2"/>
              <a:buChar char="v"/>
            </a:pPr>
            <a:r>
              <a:rPr lang="en-US" dirty="0"/>
              <a:t>Immediate Family Marketing Tri-Fold Brochure – 1</a:t>
            </a:r>
            <a:r>
              <a:rPr lang="en-US" baseline="30000" dirty="0"/>
              <a:t>st</a:t>
            </a:r>
            <a:r>
              <a:rPr lang="en-US" dirty="0"/>
              <a:t> Side</a:t>
            </a:r>
            <a:endParaRPr lang="en-US" dirty="0">
              <a:latin typeface="Calibri" pitchFamily="34" charset="0"/>
            </a:endParaRPr>
          </a:p>
        </p:txBody>
      </p:sp>
      <p:sp>
        <p:nvSpPr>
          <p:cNvPr id="13" name="Title 1"/>
          <p:cNvSpPr txBox="1">
            <a:spLocks/>
          </p:cNvSpPr>
          <p:nvPr/>
        </p:nvSpPr>
        <p:spPr bwMode="auto">
          <a:xfrm>
            <a:off x="7620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3A6638"/>
                </a:solidFill>
                <a:effectLst/>
                <a:uLnTx/>
                <a:uFillTx/>
                <a:latin typeface="Arial Black" pitchFamily="34" charset="0"/>
                <a:ea typeface="ＭＳ Ｐゴシック" pitchFamily="34" charset="-128"/>
                <a:cs typeface="ＭＳ Ｐゴシック" charset="-128"/>
              </a:rPr>
              <a:t>Inform Families About Multi-Family Pieces and Personalization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76200" y="0"/>
            <a:ext cx="9144000" cy="914400"/>
          </a:xfrm>
        </p:spPr>
        <p:txBody>
          <a:bodyPr/>
          <a:lstStyle/>
          <a:p>
            <a:pPr algn="l" eaLnBrk="1" hangingPunct="1"/>
            <a:r>
              <a:rPr lang="en-US" sz="3000" dirty="0">
                <a:solidFill>
                  <a:srgbClr val="3A6638"/>
                </a:solidFill>
                <a:latin typeface="Arial Black" pitchFamily="34" charset="0"/>
                <a:ea typeface="ＭＳ Ｐゴシック" pitchFamily="34" charset="-128"/>
              </a:rPr>
              <a:t>Inform Families About Multi-Family Pieces and Personalization</a:t>
            </a:r>
          </a:p>
        </p:txBody>
      </p:sp>
      <p:grpSp>
        <p:nvGrpSpPr>
          <p:cNvPr id="2" name="Group 7"/>
          <p:cNvGrpSpPr>
            <a:grpSpLocks/>
          </p:cNvGrpSpPr>
          <p:nvPr/>
        </p:nvGrpSpPr>
        <p:grpSpPr bwMode="auto">
          <a:xfrm>
            <a:off x="0" y="5410200"/>
            <a:ext cx="9144000" cy="1447800"/>
            <a:chOff x="0" y="5410200"/>
            <a:chExt cx="9144000" cy="1447800"/>
          </a:xfrm>
        </p:grpSpPr>
        <p:pic>
          <p:nvPicPr>
            <p:cNvPr id="45062"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5063"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5060" name="TextBox 13"/>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9" name="Picture 2"/>
          <p:cNvPicPr>
            <a:picLocks noChangeAspect="1" noChangeArrowheads="1"/>
          </p:cNvPicPr>
          <p:nvPr/>
        </p:nvPicPr>
        <p:blipFill>
          <a:blip r:embed="rId5" cstate="print"/>
          <a:srcRect/>
          <a:stretch>
            <a:fillRect/>
          </a:stretch>
        </p:blipFill>
        <p:spPr bwMode="auto">
          <a:xfrm>
            <a:off x="2209800" y="1021080"/>
            <a:ext cx="6858000" cy="5368880"/>
          </a:xfrm>
          <a:prstGeom prst="rect">
            <a:avLst/>
          </a:prstGeom>
          <a:noFill/>
          <a:ln w="9525">
            <a:noFill/>
            <a:miter lim="800000"/>
            <a:headEnd/>
            <a:tailEnd/>
          </a:ln>
        </p:spPr>
      </p:pic>
      <p:sp>
        <p:nvSpPr>
          <p:cNvPr id="10" name="TextBox 11"/>
          <p:cNvSpPr txBox="1">
            <a:spLocks noChangeArrowheads="1"/>
          </p:cNvSpPr>
          <p:nvPr/>
        </p:nvSpPr>
        <p:spPr bwMode="auto">
          <a:xfrm>
            <a:off x="0" y="1392972"/>
            <a:ext cx="2209800" cy="1200329"/>
          </a:xfrm>
          <a:prstGeom prst="rect">
            <a:avLst/>
          </a:prstGeom>
          <a:noFill/>
          <a:ln w="9525">
            <a:noFill/>
            <a:miter lim="800000"/>
            <a:headEnd/>
            <a:tailEnd/>
          </a:ln>
        </p:spPr>
        <p:txBody>
          <a:bodyPr wrap="square">
            <a:spAutoFit/>
          </a:bodyPr>
          <a:lstStyle/>
          <a:p>
            <a:pPr marL="231775" indent="-231775">
              <a:buClr>
                <a:srgbClr val="953735"/>
              </a:buClr>
              <a:buFont typeface="Wingdings" pitchFamily="2" charset="2"/>
              <a:buChar char="v"/>
            </a:pPr>
            <a:r>
              <a:rPr lang="en-US" dirty="0"/>
              <a:t>Immediate Family Marketing Tri-Fold Brochure – 2</a:t>
            </a:r>
            <a:r>
              <a:rPr lang="en-US" baseline="30000" dirty="0"/>
              <a:t>nd</a:t>
            </a:r>
            <a:r>
              <a:rPr lang="en-US" dirty="0"/>
              <a:t> Side</a:t>
            </a:r>
            <a:endParaRPr lang="en-US" dirty="0">
              <a:latin typeface="Calibri"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76200" y="0"/>
            <a:ext cx="9144000" cy="914400"/>
          </a:xfrm>
        </p:spPr>
        <p:txBody>
          <a:bodyPr/>
          <a:lstStyle/>
          <a:p>
            <a:pPr algn="l" eaLnBrk="1" hangingPunct="1"/>
            <a:r>
              <a:rPr lang="en-US" sz="3000" dirty="0">
                <a:solidFill>
                  <a:srgbClr val="3A6638"/>
                </a:solidFill>
                <a:latin typeface="Arial Black" pitchFamily="34" charset="0"/>
                <a:ea typeface="ＭＳ Ｐゴシック" pitchFamily="34" charset="-128"/>
              </a:rPr>
              <a:t>Inform About Multi-Family Pieces &amp; Personalization – </a:t>
            </a:r>
            <a:r>
              <a:rPr lang="en-US" sz="2000" dirty="0">
                <a:solidFill>
                  <a:srgbClr val="C00000"/>
                </a:solidFill>
                <a:latin typeface="Arial Black" pitchFamily="34" charset="0"/>
                <a:ea typeface="ＭＳ Ｐゴシック" pitchFamily="34" charset="-128"/>
              </a:rPr>
              <a:t>Goals &amp; Intentions</a:t>
            </a:r>
            <a:endParaRPr lang="en-US" sz="3000" dirty="0">
              <a:solidFill>
                <a:srgbClr val="C00000"/>
              </a:solidFill>
              <a:latin typeface="Arial Black" pitchFamily="34" charset="0"/>
              <a:ea typeface="ＭＳ Ｐゴシック" pitchFamily="34" charset="-128"/>
            </a:endParaRPr>
          </a:p>
        </p:txBody>
      </p:sp>
      <p:grpSp>
        <p:nvGrpSpPr>
          <p:cNvPr id="2" name="Group 7"/>
          <p:cNvGrpSpPr>
            <a:grpSpLocks/>
          </p:cNvGrpSpPr>
          <p:nvPr/>
        </p:nvGrpSpPr>
        <p:grpSpPr bwMode="auto">
          <a:xfrm>
            <a:off x="0" y="5410200"/>
            <a:ext cx="9144000" cy="1447800"/>
            <a:chOff x="0" y="5410200"/>
            <a:chExt cx="9144000" cy="1447800"/>
          </a:xfrm>
        </p:grpSpPr>
        <p:pic>
          <p:nvPicPr>
            <p:cNvPr id="45062"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5063"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5060" name="TextBox 13"/>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1027" name="Picture 3"/>
          <p:cNvPicPr>
            <a:picLocks noChangeAspect="1" noChangeArrowheads="1"/>
          </p:cNvPicPr>
          <p:nvPr/>
        </p:nvPicPr>
        <p:blipFill>
          <a:blip r:embed="rId5" cstate="print"/>
          <a:srcRect/>
          <a:stretch>
            <a:fillRect/>
          </a:stretch>
        </p:blipFill>
        <p:spPr bwMode="auto">
          <a:xfrm>
            <a:off x="152400" y="914402"/>
            <a:ext cx="1737360" cy="1055289"/>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3124200" y="2057400"/>
            <a:ext cx="2011680" cy="2225272"/>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228600" y="4343400"/>
            <a:ext cx="1143000" cy="2530720"/>
          </a:xfrm>
          <a:prstGeom prst="rect">
            <a:avLst/>
          </a:prstGeom>
          <a:noFill/>
          <a:ln w="9525">
            <a:noFill/>
            <a:miter lim="800000"/>
            <a:headEnd/>
            <a:tailEnd/>
          </a:ln>
        </p:spPr>
      </p:pic>
      <p:pic>
        <p:nvPicPr>
          <p:cNvPr id="1030" name="Picture 6"/>
          <p:cNvPicPr>
            <a:picLocks noChangeAspect="1" noChangeArrowheads="1"/>
          </p:cNvPicPr>
          <p:nvPr/>
        </p:nvPicPr>
        <p:blipFill>
          <a:blip r:embed="rId8" cstate="print"/>
          <a:srcRect/>
          <a:stretch>
            <a:fillRect/>
          </a:stretch>
        </p:blipFill>
        <p:spPr bwMode="auto">
          <a:xfrm>
            <a:off x="7772400" y="685800"/>
            <a:ext cx="1280160" cy="2718779"/>
          </a:xfrm>
          <a:prstGeom prst="rect">
            <a:avLst/>
          </a:prstGeom>
          <a:noFill/>
          <a:ln w="9525">
            <a:noFill/>
            <a:miter lim="800000"/>
            <a:headEnd/>
            <a:tailEnd/>
          </a:ln>
        </p:spPr>
      </p:pic>
      <p:pic>
        <p:nvPicPr>
          <p:cNvPr id="1031" name="Picture 7"/>
          <p:cNvPicPr>
            <a:picLocks noChangeAspect="1" noChangeArrowheads="1"/>
          </p:cNvPicPr>
          <p:nvPr/>
        </p:nvPicPr>
        <p:blipFill>
          <a:blip r:embed="rId9" cstate="print"/>
          <a:srcRect/>
          <a:stretch>
            <a:fillRect/>
          </a:stretch>
        </p:blipFill>
        <p:spPr bwMode="auto">
          <a:xfrm>
            <a:off x="5181600" y="3693497"/>
            <a:ext cx="1280160" cy="2783503"/>
          </a:xfrm>
          <a:prstGeom prst="rect">
            <a:avLst/>
          </a:prstGeom>
          <a:noFill/>
          <a:ln w="9525">
            <a:noFill/>
            <a:miter lim="800000"/>
            <a:headEnd/>
            <a:tailEnd/>
          </a:ln>
        </p:spPr>
      </p:pic>
      <p:sp>
        <p:nvSpPr>
          <p:cNvPr id="16" name="TextBox 15"/>
          <p:cNvSpPr txBox="1"/>
          <p:nvPr/>
        </p:nvSpPr>
        <p:spPr>
          <a:xfrm>
            <a:off x="1828800" y="966281"/>
            <a:ext cx="3048000" cy="1015663"/>
          </a:xfrm>
          <a:prstGeom prst="rect">
            <a:avLst/>
          </a:prstGeom>
          <a:noFill/>
        </p:spPr>
        <p:txBody>
          <a:bodyPr wrap="square" rtlCol="0">
            <a:spAutoFit/>
          </a:bodyPr>
          <a:lstStyle/>
          <a:p>
            <a:pPr marL="177800" indent="-177800"/>
            <a:r>
              <a:rPr lang="en-US" sz="1200" dirty="0">
                <a:latin typeface="+mn-lt"/>
              </a:rPr>
              <a:t>1. The image found on the front panel is intended to brand us as a funeral florist and give our sympathy clients confidence in their selection of </a:t>
            </a:r>
            <a:r>
              <a:rPr lang="en-US" sz="1200" i="1" dirty="0">
                <a:latin typeface="+mn-lt"/>
              </a:rPr>
              <a:t>McAdams Floral, the Funeral Florist</a:t>
            </a:r>
            <a:r>
              <a:rPr lang="en-US" sz="1200" dirty="0">
                <a:latin typeface="+mn-lt"/>
              </a:rPr>
              <a:t>, for their family tributes.</a:t>
            </a:r>
          </a:p>
        </p:txBody>
      </p:sp>
      <p:sp>
        <p:nvSpPr>
          <p:cNvPr id="17" name="TextBox 16"/>
          <p:cNvSpPr txBox="1"/>
          <p:nvPr/>
        </p:nvSpPr>
        <p:spPr>
          <a:xfrm>
            <a:off x="0" y="2035076"/>
            <a:ext cx="3200400" cy="2308324"/>
          </a:xfrm>
          <a:prstGeom prst="rect">
            <a:avLst/>
          </a:prstGeom>
          <a:noFill/>
        </p:spPr>
        <p:txBody>
          <a:bodyPr wrap="square" rtlCol="0">
            <a:spAutoFit/>
          </a:bodyPr>
          <a:lstStyle/>
          <a:p>
            <a:pPr marL="177800" indent="-177800"/>
            <a:r>
              <a:rPr lang="en-US" sz="1200" dirty="0">
                <a:latin typeface="+mn-lt"/>
              </a:rPr>
              <a:t>2. Once the brochure is opened, you’ll see the “Family Arrangements to Consider” double panel . This is intended to inform immediate family members about the different traditional selections that could be made on behalf of each family member or generation. Our sales staff will provide a copy of the brochure to each family member present, giving them time to reflect quietly together. The staff member can also review/present this information to the family and answer any questions they may have.</a:t>
            </a:r>
          </a:p>
        </p:txBody>
      </p:sp>
      <p:sp>
        <p:nvSpPr>
          <p:cNvPr id="18" name="TextBox 17"/>
          <p:cNvSpPr txBox="1"/>
          <p:nvPr/>
        </p:nvSpPr>
        <p:spPr>
          <a:xfrm>
            <a:off x="1447800" y="4539496"/>
            <a:ext cx="3276600" cy="1754326"/>
          </a:xfrm>
          <a:prstGeom prst="rect">
            <a:avLst/>
          </a:prstGeom>
          <a:noFill/>
        </p:spPr>
        <p:txBody>
          <a:bodyPr wrap="square" rtlCol="0">
            <a:spAutoFit/>
          </a:bodyPr>
          <a:lstStyle/>
          <a:p>
            <a:pPr marL="177800" indent="-177800"/>
            <a:r>
              <a:rPr lang="en-US" sz="1200" dirty="0">
                <a:latin typeface="+mn-lt"/>
              </a:rPr>
              <a:t>3. To the right of the double panel, another panel educates family members and promotes “personalizing the family tribute(s) for more special significance. This panel suggests a few of the deceased’s personal items, which can be brought in and added to the floral tribute(s). It also mentions keepsake items, which could complement a sympathy tributes and are available for purchase at our shop.</a:t>
            </a:r>
          </a:p>
        </p:txBody>
      </p:sp>
      <p:sp>
        <p:nvSpPr>
          <p:cNvPr id="19" name="TextBox 18"/>
          <p:cNvSpPr txBox="1"/>
          <p:nvPr/>
        </p:nvSpPr>
        <p:spPr>
          <a:xfrm>
            <a:off x="5029200" y="914400"/>
            <a:ext cx="2743200" cy="2862322"/>
          </a:xfrm>
          <a:prstGeom prst="rect">
            <a:avLst/>
          </a:prstGeom>
          <a:noFill/>
        </p:spPr>
        <p:txBody>
          <a:bodyPr wrap="square" rtlCol="0">
            <a:spAutoFit/>
          </a:bodyPr>
          <a:lstStyle/>
          <a:p>
            <a:pPr marL="177800" indent="-177800"/>
            <a:r>
              <a:rPr lang="en-US" sz="1200" dirty="0">
                <a:latin typeface="+mn-lt"/>
              </a:rPr>
              <a:t>4. Turning the brochure over, the content of the panel, “Sharing the Burden of Grief”,  is intended to demonstrate that “flowers are important” and list some alternative ways to say “In Lieu of Flowers”. This information is provided because of a relatively common scenario. The immediate family visits the florist after making their funeral arrangements, but before they write the obituary. During this visit, our brochure can effectively influence them to consider alternatives to “In Lieu of Flowers” in the content of the obituary.</a:t>
            </a:r>
          </a:p>
        </p:txBody>
      </p:sp>
      <p:sp>
        <p:nvSpPr>
          <p:cNvPr id="20" name="TextBox 19"/>
          <p:cNvSpPr txBox="1"/>
          <p:nvPr/>
        </p:nvSpPr>
        <p:spPr>
          <a:xfrm>
            <a:off x="6400800" y="3972342"/>
            <a:ext cx="2743200" cy="2123658"/>
          </a:xfrm>
          <a:prstGeom prst="rect">
            <a:avLst/>
          </a:prstGeom>
          <a:noFill/>
        </p:spPr>
        <p:txBody>
          <a:bodyPr wrap="square" rtlCol="0">
            <a:spAutoFit/>
          </a:bodyPr>
          <a:lstStyle/>
          <a:p>
            <a:pPr marL="177800" indent="-177800"/>
            <a:r>
              <a:rPr lang="en-US" sz="1200" dirty="0">
                <a:latin typeface="+mn-lt"/>
              </a:rPr>
              <a:t>5. The next panel, “Our Compassionate Team Will Help,” provides brief information on various ways that other family members can order floral/plant tributes. We inform them that we have a dedicated website with area obituary listing and our complete contact information. Family members and friends from out-of-town/state can easily access information and place their sympathy orders.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Staff Sales Sheet</a:t>
            </a:r>
            <a:endParaRPr lang="en-US" sz="3000" dirty="0">
              <a:ea typeface="ＭＳ Ｐゴシック" pitchFamily="34" charset="-128"/>
            </a:endParaRPr>
          </a:p>
        </p:txBody>
      </p:sp>
      <p:grpSp>
        <p:nvGrpSpPr>
          <p:cNvPr id="3" name="Group 9"/>
          <p:cNvGrpSpPr>
            <a:grpSpLocks/>
          </p:cNvGrpSpPr>
          <p:nvPr/>
        </p:nvGrpSpPr>
        <p:grpSpPr bwMode="auto">
          <a:xfrm>
            <a:off x="0" y="5410200"/>
            <a:ext cx="9144000" cy="1447800"/>
            <a:chOff x="0" y="5410200"/>
            <a:chExt cx="9144000" cy="1447800"/>
          </a:xfrm>
        </p:grpSpPr>
        <p:pic>
          <p:nvPicPr>
            <p:cNvPr id="46086"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6087"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6084" name="TextBox 13"/>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
        <p:nvSpPr>
          <p:cNvPr id="11" name="Content Placeholder 3"/>
          <p:cNvSpPr>
            <a:spLocks noGrp="1"/>
          </p:cNvSpPr>
          <p:nvPr>
            <p:ph sz="half" idx="2"/>
          </p:nvPr>
        </p:nvSpPr>
        <p:spPr>
          <a:xfrm>
            <a:off x="76200" y="1219200"/>
            <a:ext cx="2514600" cy="3581400"/>
          </a:xfrm>
        </p:spPr>
        <p:txBody>
          <a:bodyPr/>
          <a:lstStyle/>
          <a:p>
            <a:pPr eaLnBrk="1" hangingPunct="1">
              <a:buClr>
                <a:srgbClr val="953735"/>
              </a:buClr>
              <a:buFont typeface="Wingdings" pitchFamily="2" charset="2"/>
              <a:buChar char="v"/>
            </a:pPr>
            <a:r>
              <a:rPr lang="en-US" sz="1800" dirty="0"/>
              <a:t>The sales form helps staff offer the best “value match” to a customer’s requests and expectations</a:t>
            </a:r>
            <a:r>
              <a:rPr lang="en-US" sz="1800" dirty="0">
                <a:ea typeface="ＭＳ Ｐゴシック" pitchFamily="34" charset="-128"/>
              </a:rPr>
              <a:t>.</a:t>
            </a:r>
          </a:p>
          <a:p>
            <a:pPr eaLnBrk="1" hangingPunct="1">
              <a:buClr>
                <a:srgbClr val="953735"/>
              </a:buClr>
              <a:buFont typeface="Wingdings" pitchFamily="2" charset="2"/>
              <a:buChar char="v"/>
            </a:pPr>
            <a:r>
              <a:rPr lang="en-US" sz="1800" dirty="0">
                <a:ea typeface="ＭＳ Ｐゴシック" pitchFamily="34" charset="-128"/>
              </a:rPr>
              <a:t>Offering 3 price points assists in selling a </a:t>
            </a:r>
            <a:r>
              <a:rPr lang="en-US" sz="1800" dirty="0"/>
              <a:t>“one size upgrade” to a customer’s initial request.</a:t>
            </a:r>
            <a:endParaRPr lang="en-US" sz="1800" dirty="0">
              <a:ea typeface="ＭＳ Ｐゴシック" pitchFamily="34" charset="-128"/>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2767" y="762000"/>
            <a:ext cx="6408833" cy="530154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0"/>
            <a:ext cx="9067800" cy="640080"/>
          </a:xfrm>
        </p:spPr>
        <p:txBody>
          <a:bodyPr/>
          <a:lstStyle/>
          <a:p>
            <a:pPr algn="l" eaLnBrk="1" hangingPunct="1"/>
            <a:r>
              <a:rPr lang="en-US" sz="3000" dirty="0">
                <a:solidFill>
                  <a:srgbClr val="3A6638"/>
                </a:solidFill>
                <a:latin typeface="Arial Black" pitchFamily="34" charset="0"/>
                <a:ea typeface="ＭＳ Ｐゴシック" pitchFamily="34" charset="-128"/>
              </a:rPr>
              <a:t>Funeral Design Supply Cost Accounting</a:t>
            </a:r>
            <a:endParaRPr lang="en-US" sz="3000" dirty="0">
              <a:ea typeface="ＭＳ Ｐゴシック" pitchFamily="34" charset="-128"/>
            </a:endParaRPr>
          </a:p>
        </p:txBody>
      </p:sp>
      <p:sp>
        <p:nvSpPr>
          <p:cNvPr id="46082" name="Content Placeholder 3"/>
          <p:cNvSpPr>
            <a:spLocks noGrp="1"/>
          </p:cNvSpPr>
          <p:nvPr>
            <p:ph sz="half" idx="2"/>
          </p:nvPr>
        </p:nvSpPr>
        <p:spPr>
          <a:xfrm>
            <a:off x="152400" y="1001713"/>
            <a:ext cx="2590800" cy="4179887"/>
          </a:xfrm>
        </p:spPr>
        <p:txBody>
          <a:bodyPr/>
          <a:lstStyle/>
          <a:p>
            <a:pPr eaLnBrk="1" hangingPunct="1">
              <a:buClr>
                <a:srgbClr val="953735"/>
              </a:buClr>
              <a:buFont typeface="Wingdings" pitchFamily="2" charset="2"/>
              <a:buChar char="v"/>
            </a:pPr>
            <a:r>
              <a:rPr lang="en-US" sz="1800" dirty="0"/>
              <a:t>The pricing form for funeral design “supplies &amp; hard goods” helps to ensure the best value for your customer.</a:t>
            </a:r>
          </a:p>
          <a:p>
            <a:pPr eaLnBrk="1" hangingPunct="1">
              <a:buClr>
                <a:srgbClr val="953735"/>
              </a:buClr>
              <a:buFont typeface="Wingdings" pitchFamily="2" charset="2"/>
              <a:buChar char="v"/>
            </a:pPr>
            <a:r>
              <a:rPr lang="en-US" sz="1800" dirty="0"/>
              <a:t>As it is too easy to overprice (guess) these costs, or worse, </a:t>
            </a:r>
            <a:r>
              <a:rPr lang="en-US" sz="1800" dirty="0" err="1"/>
              <a:t>underprice</a:t>
            </a:r>
            <a:r>
              <a:rPr lang="en-US" sz="1800" dirty="0"/>
              <a:t> or not include the cost at all, the form also ensures transactional value for your firm.</a:t>
            </a:r>
          </a:p>
        </p:txBody>
      </p:sp>
      <p:grpSp>
        <p:nvGrpSpPr>
          <p:cNvPr id="3" name="Group 9"/>
          <p:cNvGrpSpPr>
            <a:grpSpLocks/>
          </p:cNvGrpSpPr>
          <p:nvPr/>
        </p:nvGrpSpPr>
        <p:grpSpPr bwMode="auto">
          <a:xfrm>
            <a:off x="0" y="5410200"/>
            <a:ext cx="9144000" cy="1447800"/>
            <a:chOff x="0" y="5410200"/>
            <a:chExt cx="9144000" cy="1447800"/>
          </a:xfrm>
        </p:grpSpPr>
        <p:pic>
          <p:nvPicPr>
            <p:cNvPr id="46086"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6087"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6084" name="TextBox 13"/>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2" name="Picture 2"/>
          <p:cNvPicPr>
            <a:picLocks noChangeAspect="1" noChangeArrowheads="1"/>
          </p:cNvPicPr>
          <p:nvPr/>
        </p:nvPicPr>
        <p:blipFill>
          <a:blip r:embed="rId5" cstate="print"/>
          <a:srcRect/>
          <a:stretch>
            <a:fillRect/>
          </a:stretch>
        </p:blipFill>
        <p:spPr bwMode="auto">
          <a:xfrm>
            <a:off x="2895600" y="762000"/>
            <a:ext cx="6172200" cy="562927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Salesroom “Value” Product Images </a:t>
            </a:r>
          </a:p>
        </p:txBody>
      </p:sp>
      <p:sp>
        <p:nvSpPr>
          <p:cNvPr id="46082" name="Content Placeholder 3"/>
          <p:cNvSpPr>
            <a:spLocks noGrp="1"/>
          </p:cNvSpPr>
          <p:nvPr>
            <p:ph sz="half" idx="2"/>
          </p:nvPr>
        </p:nvSpPr>
        <p:spPr>
          <a:xfrm>
            <a:off x="381000" y="609600"/>
            <a:ext cx="8534400" cy="1676400"/>
          </a:xfrm>
        </p:spPr>
        <p:txBody>
          <a:bodyPr/>
          <a:lstStyle/>
          <a:p>
            <a:pPr eaLnBrk="1" hangingPunct="1">
              <a:buClr>
                <a:srgbClr val="953735"/>
              </a:buClr>
              <a:buFont typeface="Wingdings" pitchFamily="2" charset="2"/>
              <a:buChar char="v"/>
            </a:pPr>
            <a:r>
              <a:rPr lang="en-US" sz="1800" dirty="0">
                <a:ea typeface="ＭＳ Ｐゴシック" pitchFamily="34" charset="-128"/>
              </a:rPr>
              <a:t>In our area, many people (especially the older generation) think they will get a “fabulous” casket spray for $200.</a:t>
            </a:r>
          </a:p>
          <a:p>
            <a:pPr eaLnBrk="1" hangingPunct="1">
              <a:buClr>
                <a:srgbClr val="953735"/>
              </a:buClr>
              <a:buFont typeface="Wingdings" pitchFamily="2" charset="2"/>
              <a:buChar char="v"/>
            </a:pPr>
            <a:r>
              <a:rPr lang="en-US" sz="1800" dirty="0">
                <a:ea typeface="ＭＳ Ｐゴシック" pitchFamily="34" charset="-128"/>
              </a:rPr>
              <a:t>A tiered image of 4 casket sprays and the related price puts “value” into a visual perspective.</a:t>
            </a:r>
          </a:p>
          <a:p>
            <a:pPr eaLnBrk="1" hangingPunct="1">
              <a:buClr>
                <a:srgbClr val="953735"/>
              </a:buClr>
              <a:buFont typeface="Wingdings" pitchFamily="2" charset="2"/>
              <a:buChar char="v"/>
            </a:pPr>
            <a:r>
              <a:rPr lang="en-US" sz="1800" dirty="0">
                <a:ea typeface="ＭＳ Ｐゴシック" pitchFamily="34" charset="-128"/>
              </a:rPr>
              <a:t>The image promotes a customer’s selection of a spray within the upper price ranges.</a:t>
            </a:r>
          </a:p>
        </p:txBody>
      </p:sp>
      <p:sp>
        <p:nvSpPr>
          <p:cNvPr id="46084" name="TextBox 13"/>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61442" name="Picture 2" descr="C:\Users\Janet\Documents\mcadams\sympathy presentation\McFuneralArrngmntsLGL2.jpg"/>
          <p:cNvPicPr>
            <a:picLocks noChangeAspect="1" noChangeArrowheads="1"/>
          </p:cNvPicPr>
          <p:nvPr/>
        </p:nvPicPr>
        <p:blipFill>
          <a:blip r:embed="rId3" cstate="print"/>
          <a:stretch>
            <a:fillRect/>
          </a:stretch>
        </p:blipFill>
        <p:spPr bwMode="auto">
          <a:xfrm>
            <a:off x="762000" y="2297385"/>
            <a:ext cx="7664335" cy="433201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843158"/>
          </a:xfrm>
        </p:spPr>
        <p:txBody>
          <a:bodyPr/>
          <a:lstStyle/>
          <a:p>
            <a:r>
              <a:rPr lang="en-US" sz="2400" dirty="0" smtClean="0">
                <a:solidFill>
                  <a:srgbClr val="3A6638"/>
                </a:solidFill>
                <a:latin typeface="Arial Black" pitchFamily="34" charset="0"/>
                <a:ea typeface="ＭＳ Ｐゴシック" pitchFamily="34" charset="-128"/>
              </a:rPr>
              <a:t>The Funeral Home Tribute Product Price Sheet</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762000"/>
            <a:ext cx="8534400" cy="5943600"/>
          </a:xfrm>
        </p:spPr>
      </p:pic>
      <p:sp>
        <p:nvSpPr>
          <p:cNvPr id="5" name="TextBox 13"/>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extLst>
      <p:ext uri="{BB962C8B-B14F-4D97-AF65-F5344CB8AC3E}">
        <p14:creationId xmlns:p14="http://schemas.microsoft.com/office/powerpoint/2010/main" val="2058657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a:grpSpLocks/>
          </p:cNvGrpSpPr>
          <p:nvPr/>
        </p:nvGrpSpPr>
        <p:grpSpPr bwMode="auto">
          <a:xfrm>
            <a:off x="0" y="5410200"/>
            <a:ext cx="9144000" cy="1447800"/>
            <a:chOff x="0" y="5410200"/>
            <a:chExt cx="9144000" cy="1447800"/>
          </a:xfrm>
        </p:grpSpPr>
        <p:pic>
          <p:nvPicPr>
            <p:cNvPr id="10"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11"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6081" name="Title 1"/>
          <p:cNvSpPr>
            <a:spLocks noGrp="1"/>
          </p:cNvSpPr>
          <p:nvPr>
            <p:ph type="title"/>
          </p:nvPr>
        </p:nvSpPr>
        <p:spPr>
          <a:xfrm>
            <a:off x="0" y="0"/>
            <a:ext cx="9144000" cy="685800"/>
          </a:xfrm>
        </p:spPr>
        <p:txBody>
          <a:bodyPr/>
          <a:lstStyle/>
          <a:p>
            <a:pPr algn="l" eaLnBrk="1" hangingPunct="1"/>
            <a:r>
              <a:rPr lang="en-US" sz="3000" dirty="0">
                <a:solidFill>
                  <a:srgbClr val="3A6638"/>
                </a:solidFill>
                <a:latin typeface="Arial Black" pitchFamily="34" charset="0"/>
                <a:ea typeface="ＭＳ Ｐゴシック" pitchFamily="34" charset="-128"/>
              </a:rPr>
              <a:t>Digital Display Marketing</a:t>
            </a:r>
            <a:endParaRPr lang="en-US" sz="2000" dirty="0">
              <a:solidFill>
                <a:srgbClr val="3A6638"/>
              </a:solidFill>
              <a:latin typeface="Arial Black" pitchFamily="34" charset="0"/>
              <a:ea typeface="ＭＳ Ｐゴシック" pitchFamily="34" charset="-128"/>
            </a:endParaRPr>
          </a:p>
        </p:txBody>
      </p:sp>
      <p:sp>
        <p:nvSpPr>
          <p:cNvPr id="46082" name="Content Placeholder 3"/>
          <p:cNvSpPr>
            <a:spLocks noGrp="1"/>
          </p:cNvSpPr>
          <p:nvPr>
            <p:ph sz="half" idx="2"/>
          </p:nvPr>
        </p:nvSpPr>
        <p:spPr>
          <a:xfrm>
            <a:off x="457200" y="914400"/>
            <a:ext cx="4495800" cy="3886200"/>
          </a:xfrm>
        </p:spPr>
        <p:txBody>
          <a:bodyPr/>
          <a:lstStyle/>
          <a:p>
            <a:pPr eaLnBrk="1" hangingPunct="1">
              <a:buClr>
                <a:srgbClr val="953735"/>
              </a:buClr>
              <a:buFont typeface="Wingdings" pitchFamily="2" charset="2"/>
              <a:buChar char="v"/>
            </a:pPr>
            <a:r>
              <a:rPr lang="en-US" sz="1800" dirty="0">
                <a:solidFill>
                  <a:srgbClr val="000000"/>
                </a:solidFill>
                <a:latin typeface="Calibri" charset="0"/>
                <a:ea typeface="ＭＳ Ｐゴシック" pitchFamily="34" charset="-128"/>
              </a:rPr>
              <a:t>Large lower-resolution monitors are </a:t>
            </a:r>
            <a:br>
              <a:rPr lang="en-US" sz="1800" dirty="0">
                <a:solidFill>
                  <a:srgbClr val="000000"/>
                </a:solidFill>
                <a:latin typeface="Calibri" charset="0"/>
                <a:ea typeface="ＭＳ Ｐゴシック" pitchFamily="34" charset="-128"/>
              </a:rPr>
            </a:br>
            <a:r>
              <a:rPr lang="en-US" sz="1800" dirty="0">
                <a:solidFill>
                  <a:srgbClr val="000000"/>
                </a:solidFill>
                <a:latin typeface="Calibri" charset="0"/>
                <a:ea typeface="ＭＳ Ｐゴシック" pitchFamily="34" charset="-128"/>
              </a:rPr>
              <a:t>inexpensive enough to make it </a:t>
            </a:r>
            <a:br>
              <a:rPr lang="en-US" sz="1800" dirty="0">
                <a:solidFill>
                  <a:srgbClr val="000000"/>
                </a:solidFill>
                <a:latin typeface="Calibri" charset="0"/>
                <a:ea typeface="ＭＳ Ｐゴシック" pitchFamily="34" charset="-128"/>
              </a:rPr>
            </a:br>
            <a:r>
              <a:rPr lang="en-US" sz="1800" dirty="0">
                <a:solidFill>
                  <a:srgbClr val="000000"/>
                </a:solidFill>
                <a:latin typeface="Calibri" charset="0"/>
                <a:ea typeface="ＭＳ Ｐゴシック" pitchFamily="34" charset="-128"/>
              </a:rPr>
              <a:t>affordable to have continuous digital </a:t>
            </a:r>
            <a:br>
              <a:rPr lang="en-US" sz="1800" dirty="0">
                <a:solidFill>
                  <a:srgbClr val="000000"/>
                </a:solidFill>
                <a:latin typeface="Calibri" charset="0"/>
                <a:ea typeface="ＭＳ Ｐゴシック" pitchFamily="34" charset="-128"/>
              </a:rPr>
            </a:br>
            <a:r>
              <a:rPr lang="en-US" sz="1800" dirty="0">
                <a:solidFill>
                  <a:srgbClr val="000000"/>
                </a:solidFill>
                <a:latin typeface="Calibri" charset="0"/>
                <a:ea typeface="ＭＳ Ｐゴシック" pitchFamily="34" charset="-128"/>
              </a:rPr>
              <a:t>display marketing on one wall of your </a:t>
            </a:r>
            <a:br>
              <a:rPr lang="en-US" sz="1800" dirty="0">
                <a:solidFill>
                  <a:srgbClr val="000000"/>
                </a:solidFill>
                <a:latin typeface="Calibri" charset="0"/>
                <a:ea typeface="ＭＳ Ｐゴシック" pitchFamily="34" charset="-128"/>
              </a:rPr>
            </a:br>
            <a:r>
              <a:rPr lang="en-US" sz="1800" dirty="0">
                <a:solidFill>
                  <a:srgbClr val="000000"/>
                </a:solidFill>
                <a:latin typeface="Calibri" charset="0"/>
                <a:ea typeface="ＭＳ Ｐゴシック" pitchFamily="34" charset="-128"/>
              </a:rPr>
              <a:t>sympathy consultation room.</a:t>
            </a:r>
          </a:p>
          <a:p>
            <a:pPr eaLnBrk="1" hangingPunct="1">
              <a:buClr>
                <a:srgbClr val="953735"/>
              </a:buClr>
              <a:buFont typeface="Wingdings" pitchFamily="2" charset="2"/>
              <a:buChar char="v"/>
            </a:pPr>
            <a:r>
              <a:rPr lang="en-US" sz="1800" dirty="0">
                <a:solidFill>
                  <a:srgbClr val="000000"/>
                </a:solidFill>
                <a:latin typeface="Calibri" charset="0"/>
                <a:ea typeface="ＭＳ Ｐゴシック" pitchFamily="34" charset="-128"/>
              </a:rPr>
              <a:t>Compile a PowerPoint presentation </a:t>
            </a:r>
            <a:br>
              <a:rPr lang="en-US" sz="1800" dirty="0">
                <a:solidFill>
                  <a:srgbClr val="000000"/>
                </a:solidFill>
                <a:latin typeface="Calibri" charset="0"/>
                <a:ea typeface="ＭＳ Ｐゴシック" pitchFamily="34" charset="-128"/>
              </a:rPr>
            </a:br>
            <a:r>
              <a:rPr lang="en-US" sz="1800" dirty="0">
                <a:solidFill>
                  <a:srgbClr val="000000"/>
                </a:solidFill>
                <a:latin typeface="Calibri" charset="0"/>
                <a:ea typeface="ＭＳ Ｐゴシック" pitchFamily="34" charset="-128"/>
              </a:rPr>
              <a:t>of visually-appealing content </a:t>
            </a:r>
            <a:br>
              <a:rPr lang="en-US" sz="1800" dirty="0">
                <a:solidFill>
                  <a:srgbClr val="000000"/>
                </a:solidFill>
                <a:latin typeface="Calibri" charset="0"/>
                <a:ea typeface="ＭＳ Ｐゴシック" pitchFamily="34" charset="-128"/>
              </a:rPr>
            </a:br>
            <a:r>
              <a:rPr lang="en-US" sz="1800" dirty="0">
                <a:solidFill>
                  <a:srgbClr val="000000"/>
                </a:solidFill>
                <a:latin typeface="Calibri" charset="0"/>
                <a:ea typeface="ＭＳ Ｐゴシック" pitchFamily="34" charset="-128"/>
              </a:rPr>
              <a:t>promoting additional family pieces, </a:t>
            </a:r>
            <a:br>
              <a:rPr lang="en-US" sz="1800" dirty="0">
                <a:solidFill>
                  <a:srgbClr val="000000"/>
                </a:solidFill>
                <a:latin typeface="Calibri" charset="0"/>
                <a:ea typeface="ＭＳ Ｐゴシック" pitchFamily="34" charset="-128"/>
              </a:rPr>
            </a:br>
            <a:r>
              <a:rPr lang="en-US" sz="1800" dirty="0">
                <a:solidFill>
                  <a:srgbClr val="000000"/>
                </a:solidFill>
                <a:latin typeface="Calibri" charset="0"/>
                <a:ea typeface="ＭＳ Ｐゴシック" pitchFamily="34" charset="-128"/>
              </a:rPr>
              <a:t>showcasing special or unique designs, </a:t>
            </a:r>
            <a:br>
              <a:rPr lang="en-US" sz="1800" dirty="0">
                <a:solidFill>
                  <a:srgbClr val="000000"/>
                </a:solidFill>
                <a:latin typeface="Calibri" charset="0"/>
                <a:ea typeface="ＭＳ Ｐゴシック" pitchFamily="34" charset="-128"/>
              </a:rPr>
            </a:br>
            <a:r>
              <a:rPr lang="en-US" sz="1800" dirty="0">
                <a:solidFill>
                  <a:srgbClr val="000000"/>
                </a:solidFill>
                <a:latin typeface="Calibri" charset="0"/>
                <a:ea typeface="ＭＳ Ｐゴシック" pitchFamily="34" charset="-128"/>
              </a:rPr>
              <a:t>and displaying available add-on </a:t>
            </a:r>
            <a:br>
              <a:rPr lang="en-US" sz="1800" dirty="0">
                <a:solidFill>
                  <a:srgbClr val="000000"/>
                </a:solidFill>
                <a:latin typeface="Calibri" charset="0"/>
                <a:ea typeface="ＭＳ Ｐゴシック" pitchFamily="34" charset="-128"/>
              </a:rPr>
            </a:br>
            <a:r>
              <a:rPr lang="en-US" sz="1800" dirty="0">
                <a:solidFill>
                  <a:srgbClr val="000000"/>
                </a:solidFill>
                <a:latin typeface="Calibri" charset="0"/>
                <a:ea typeface="ＭＳ Ｐゴシック" pitchFamily="34" charset="-128"/>
              </a:rPr>
              <a:t>products. Also add content which reinforces the many benefits of flower and plant tributes, and show the “alternatives” to “in lieu of flowers”.</a:t>
            </a:r>
          </a:p>
        </p:txBody>
      </p:sp>
      <p:sp>
        <p:nvSpPr>
          <p:cNvPr id="46084" name="TextBox 13"/>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9136"/>
          <a:stretch/>
        </p:blipFill>
        <p:spPr>
          <a:xfrm>
            <a:off x="5029200" y="968114"/>
            <a:ext cx="3789311" cy="3657600"/>
          </a:xfrm>
          <a:prstGeom prst="rect">
            <a:avLst/>
          </a:prstGeom>
        </p:spPr>
      </p:pic>
      <p:sp>
        <p:nvSpPr>
          <p:cNvPr id="4" name="Rectangle 3"/>
          <p:cNvSpPr/>
          <p:nvPr/>
        </p:nvSpPr>
        <p:spPr>
          <a:xfrm>
            <a:off x="457200" y="4853951"/>
            <a:ext cx="8458200" cy="646331"/>
          </a:xfrm>
          <a:prstGeom prst="rect">
            <a:avLst/>
          </a:prstGeom>
        </p:spPr>
        <p:txBody>
          <a:bodyPr wrap="square">
            <a:spAutoFit/>
          </a:bodyPr>
          <a:lstStyle/>
          <a:p>
            <a:pPr marL="339725" indent="-339725" eaLnBrk="1" hangingPunct="1">
              <a:buClr>
                <a:srgbClr val="953735"/>
              </a:buClr>
              <a:buFont typeface="Wingdings" pitchFamily="2" charset="2"/>
              <a:buChar char="v"/>
            </a:pPr>
            <a:r>
              <a:rPr lang="en-US" dirty="0">
                <a:solidFill>
                  <a:srgbClr val="1F497D"/>
                </a:solidFill>
                <a:latin typeface="Calibri" charset="0"/>
              </a:rPr>
              <a:t> </a:t>
            </a:r>
            <a:r>
              <a:rPr lang="en-US" dirty="0">
                <a:solidFill>
                  <a:srgbClr val="000000"/>
                </a:solidFill>
                <a:latin typeface="Calibri" charset="0"/>
              </a:rPr>
              <a:t>When secluded in the sympathy room or dedicated area of your shop, these funeral customers become "a captive audience" and receptive to such digital messaging</a:t>
            </a:r>
            <a:r>
              <a:rPr lang="en-US" dirty="0"/>
              <a:t>.</a:t>
            </a:r>
          </a:p>
        </p:txBody>
      </p:sp>
    </p:spTree>
    <p:extLst>
      <p:ext uri="{BB962C8B-B14F-4D97-AF65-F5344CB8AC3E}">
        <p14:creationId xmlns:p14="http://schemas.microsoft.com/office/powerpoint/2010/main" val="3564463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2"/>
          <p:cNvSpPr>
            <a:spLocks noGrp="1"/>
          </p:cNvSpPr>
          <p:nvPr>
            <p:ph idx="1"/>
          </p:nvPr>
        </p:nvSpPr>
        <p:spPr>
          <a:xfrm>
            <a:off x="227737" y="1400067"/>
            <a:ext cx="2468880" cy="4534988"/>
          </a:xfrm>
        </p:spPr>
        <p:txBody>
          <a:bodyPr/>
          <a:lstStyle/>
          <a:p>
            <a:pPr marL="285750" indent="-285750">
              <a:spcBef>
                <a:spcPts val="0"/>
              </a:spcBef>
              <a:buClr>
                <a:srgbClr val="953735"/>
              </a:buClr>
              <a:buFont typeface="Wingdings,Sans-Serif" pitchFamily="2" charset="2"/>
              <a:buChar char="v"/>
            </a:pPr>
            <a:r>
              <a:rPr lang="en-US" sz="1700" dirty="0">
                <a:latin typeface="Calibri"/>
                <a:ea typeface="ＭＳ Ｐゴシック"/>
                <a:cs typeface="Arial"/>
              </a:rPr>
              <a:t>Florists often </a:t>
            </a:r>
            <a:endParaRPr lang="en-US" sz="1700">
              <a:latin typeface="Calibri"/>
              <a:ea typeface="ＭＳ Ｐゴシック"/>
              <a:cs typeface="Calibri"/>
            </a:endParaRPr>
          </a:p>
          <a:p>
            <a:pPr marL="0" indent="0">
              <a:spcBef>
                <a:spcPts val="0"/>
              </a:spcBef>
              <a:buClr>
                <a:srgbClr val="953735"/>
              </a:buClr>
              <a:buNone/>
            </a:pPr>
            <a:r>
              <a:rPr lang="en-US" sz="1700" dirty="0">
                <a:latin typeface="Calibri"/>
                <a:ea typeface="ＭＳ Ｐゴシック"/>
                <a:cs typeface="Arial"/>
              </a:rPr>
              <a:t>forget about </a:t>
            </a:r>
            <a:r>
              <a:rPr lang="en-US" sz="1700" dirty="0">
                <a:ea typeface="+mn-lt"/>
                <a:cs typeface="+mn-lt"/>
              </a:rPr>
              <a:t>offering</a:t>
            </a:r>
            <a:r>
              <a:rPr lang="en-US" sz="1700" dirty="0">
                <a:latin typeface="Calibri"/>
                <a:ea typeface="ＭＳ Ｐゴシック"/>
                <a:cs typeface="Arial"/>
              </a:rPr>
              <a:t> </a:t>
            </a:r>
            <a:endParaRPr lang="en-US" sz="1700">
              <a:latin typeface="Calibri"/>
              <a:ea typeface="ＭＳ Ｐゴシック"/>
              <a:cs typeface="Calibri"/>
            </a:endParaRPr>
          </a:p>
          <a:p>
            <a:pPr marL="0" indent="0">
              <a:spcBef>
                <a:spcPts val="0"/>
              </a:spcBef>
              <a:buClr>
                <a:srgbClr val="953735"/>
              </a:buClr>
              <a:buNone/>
            </a:pPr>
            <a:r>
              <a:rPr lang="en-US" sz="1700" dirty="0">
                <a:latin typeface="Calibri"/>
                <a:ea typeface="ＭＳ Ｐゴシック"/>
                <a:cs typeface="Arial"/>
              </a:rPr>
              <a:t>the family </a:t>
            </a:r>
            <a:endParaRPr lang="en-US" sz="1700">
              <a:latin typeface="Calibri"/>
              <a:ea typeface="ＭＳ Ｐゴシック"/>
              <a:cs typeface="Calibri"/>
            </a:endParaRPr>
          </a:p>
          <a:p>
            <a:pPr marL="0" indent="0">
              <a:spcBef>
                <a:spcPts val="0"/>
              </a:spcBef>
              <a:buNone/>
            </a:pPr>
            <a:r>
              <a:rPr lang="en-US" sz="1700" dirty="0">
                <a:latin typeface="Calibri"/>
                <a:ea typeface="ＭＳ Ｐゴシック"/>
                <a:cs typeface="Arial"/>
              </a:rPr>
              <a:t>of the deceased, </a:t>
            </a:r>
            <a:endParaRPr lang="en-US" sz="1700">
              <a:latin typeface="Calibri"/>
              <a:ea typeface="ＭＳ Ｐゴシック"/>
              <a:cs typeface="Calibri"/>
            </a:endParaRPr>
          </a:p>
          <a:p>
            <a:pPr marL="0" indent="0">
              <a:spcBef>
                <a:spcPts val="0"/>
              </a:spcBef>
              <a:buNone/>
            </a:pPr>
            <a:r>
              <a:rPr lang="en-US" sz="1700" dirty="0">
                <a:latin typeface="Calibri"/>
                <a:ea typeface="ＭＳ Ｐゴシック"/>
                <a:cs typeface="Arial"/>
              </a:rPr>
              <a:t>arrangements for the church </a:t>
            </a:r>
            <a:endParaRPr lang="en-US" sz="1700">
              <a:latin typeface="Calibri"/>
              <a:ea typeface="ＭＳ Ｐゴシック"/>
              <a:cs typeface="Calibri"/>
            </a:endParaRPr>
          </a:p>
          <a:p>
            <a:pPr marL="0" indent="0">
              <a:spcBef>
                <a:spcPts val="0"/>
              </a:spcBef>
              <a:buNone/>
            </a:pPr>
            <a:r>
              <a:rPr lang="en-US" sz="1700" dirty="0">
                <a:latin typeface="Calibri"/>
                <a:ea typeface="ＭＳ Ｐゴシック"/>
                <a:cs typeface="Arial"/>
              </a:rPr>
              <a:t>service, or </a:t>
            </a:r>
            <a:endParaRPr lang="en-US" sz="1700">
              <a:latin typeface="Calibri"/>
              <a:ea typeface="ＭＳ Ｐゴシック"/>
              <a:cs typeface="Calibri"/>
            </a:endParaRPr>
          </a:p>
          <a:p>
            <a:pPr marL="0" indent="0">
              <a:spcBef>
                <a:spcPts val="0"/>
              </a:spcBef>
              <a:buNone/>
            </a:pPr>
            <a:r>
              <a:rPr lang="en-US" sz="1700" dirty="0">
                <a:latin typeface="Calibri"/>
                <a:ea typeface="ＭＳ Ｐゴシック"/>
                <a:cs typeface="Arial"/>
              </a:rPr>
              <a:t>anniversary dates.</a:t>
            </a:r>
            <a:endParaRPr lang="en-US" sz="1700">
              <a:latin typeface="Calibri"/>
              <a:ea typeface="ＭＳ Ｐゴシック"/>
              <a:cs typeface="Calibri"/>
            </a:endParaRPr>
          </a:p>
          <a:p>
            <a:pPr marL="0" indent="0">
              <a:spcBef>
                <a:spcPts val="0"/>
              </a:spcBef>
              <a:buClr>
                <a:srgbClr val="953735"/>
              </a:buClr>
              <a:buNone/>
            </a:pPr>
            <a:endParaRPr lang="en-US" sz="1700" dirty="0">
              <a:latin typeface="Calibri"/>
              <a:ea typeface="ＭＳ Ｐゴシック"/>
              <a:cs typeface="Arial"/>
            </a:endParaRPr>
          </a:p>
          <a:p>
            <a:pPr marL="285750" indent="-285750">
              <a:spcBef>
                <a:spcPts val="0"/>
              </a:spcBef>
              <a:buClr>
                <a:srgbClr val="953735"/>
              </a:buClr>
              <a:buFont typeface="Wingdings" pitchFamily="2" charset="2"/>
              <a:buChar char="v"/>
            </a:pPr>
            <a:endParaRPr lang="en-US" sz="1600" dirty="0">
              <a:latin typeface="Calibri"/>
              <a:ea typeface="ＭＳ Ｐゴシック"/>
              <a:cs typeface="Arial"/>
            </a:endParaRPr>
          </a:p>
          <a:p>
            <a:pPr>
              <a:spcBef>
                <a:spcPct val="0"/>
              </a:spcBef>
              <a:buFont typeface="Arial,Sans-Serif" pitchFamily="2" charset="2"/>
              <a:buChar char="•"/>
            </a:pPr>
            <a:endParaRPr lang="en-US" sz="1800" dirty="0">
              <a:latin typeface="Calibri"/>
              <a:ea typeface="ＭＳ Ｐゴシック"/>
              <a:cs typeface="Calibri"/>
            </a:endParaRPr>
          </a:p>
          <a:p>
            <a:pPr>
              <a:spcBef>
                <a:spcPts val="0"/>
              </a:spcBef>
              <a:buClr>
                <a:srgbClr val="953735"/>
              </a:buClr>
              <a:buFont typeface="Wingdings" pitchFamily="2" charset="2"/>
              <a:buChar char="v"/>
            </a:pPr>
            <a:endParaRPr lang="en-US" sz="1800" dirty="0">
              <a:ea typeface="ＭＳ Ｐゴシック" pitchFamily="34" charset="-128"/>
              <a:cs typeface="+mn-lt"/>
            </a:endParaRPr>
          </a:p>
          <a:p>
            <a:pPr lvl="1" eaLnBrk="1" hangingPunct="1">
              <a:buClr>
                <a:srgbClr val="953735"/>
              </a:buClr>
              <a:buFont typeface="Arial" pitchFamily="34" charset="0"/>
              <a:buNone/>
            </a:pPr>
            <a:r>
              <a:rPr lang="en-US" sz="1600" dirty="0">
                <a:ea typeface="ＭＳ Ｐゴシック" pitchFamily="34" charset="-128"/>
              </a:rPr>
              <a:t> </a:t>
            </a:r>
          </a:p>
          <a:p>
            <a:pPr eaLnBrk="1" hangingPunct="1">
              <a:buClr>
                <a:srgbClr val="953735"/>
              </a:buClr>
              <a:buFont typeface="Wingdings" pitchFamily="2" charset="2"/>
              <a:buChar char="v"/>
            </a:pPr>
            <a:endParaRPr lang="en-US" sz="1600" dirty="0">
              <a:ea typeface="ＭＳ Ｐゴシック" pitchFamily="34" charset="-128"/>
            </a:endParaRPr>
          </a:p>
          <a:p>
            <a:pPr lvl="1" eaLnBrk="1" hangingPunct="1">
              <a:buClr>
                <a:srgbClr val="953735"/>
              </a:buClr>
              <a:buFont typeface="Wingdings" pitchFamily="2" charset="2"/>
              <a:buChar char="v"/>
            </a:pPr>
            <a:endParaRPr lang="en-US" sz="1600" dirty="0">
              <a:ea typeface="ＭＳ Ｐゴシック" pitchFamily="34" charset="-128"/>
            </a:endParaRPr>
          </a:p>
        </p:txBody>
      </p:sp>
      <p:sp>
        <p:nvSpPr>
          <p:cNvPr id="59394" name="Title 1"/>
          <p:cNvSpPr txBox="1">
            <a:spLocks/>
          </p:cNvSpPr>
          <p:nvPr/>
        </p:nvSpPr>
        <p:spPr bwMode="auto">
          <a:xfrm>
            <a:off x="232954" y="313509"/>
            <a:ext cx="8915400" cy="640080"/>
          </a:xfrm>
          <a:prstGeom prst="rect">
            <a:avLst/>
          </a:prstGeom>
          <a:noFill/>
          <a:ln w="9525">
            <a:noFill/>
            <a:miter lim="800000"/>
            <a:headEnd/>
            <a:tailEnd/>
          </a:ln>
        </p:spPr>
        <p:txBody>
          <a:bodyPr anchor="ctr"/>
          <a:lstStyle/>
          <a:p>
            <a:r>
              <a:rPr lang="en-US" sz="3000" dirty="0">
                <a:solidFill>
                  <a:srgbClr val="3A6638"/>
                </a:solidFill>
                <a:latin typeface="Arial Black"/>
                <a:ea typeface="ＭＳ Ｐゴシック"/>
              </a:rPr>
              <a:t>Church and Cemetery Offerings Brochure</a:t>
            </a:r>
            <a:endParaRPr lang="en-US" dirty="0"/>
          </a:p>
        </p:txBody>
      </p:sp>
      <p:grpSp>
        <p:nvGrpSpPr>
          <p:cNvPr id="2" name="Group 6"/>
          <p:cNvGrpSpPr>
            <a:grpSpLocks/>
          </p:cNvGrpSpPr>
          <p:nvPr/>
        </p:nvGrpSpPr>
        <p:grpSpPr bwMode="auto">
          <a:xfrm>
            <a:off x="0" y="5410200"/>
            <a:ext cx="9144000" cy="1447800"/>
            <a:chOff x="0" y="5410200"/>
            <a:chExt cx="9144000" cy="1447800"/>
          </a:xfrm>
        </p:grpSpPr>
        <p:pic>
          <p:nvPicPr>
            <p:cNvPr id="59399"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9400"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5939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5" name="Picture 3" descr="A close up of a piece of paper&#10;&#10;Description generated with high confidence">
            <a:extLst>
              <a:ext uri="{FF2B5EF4-FFF2-40B4-BE49-F238E27FC236}">
                <a16:creationId xmlns:a16="http://schemas.microsoft.com/office/drawing/2014/main" id="{C4B83078-E876-4683-8994-2C9E904AAC69}"/>
              </a:ext>
            </a:extLst>
          </p:cNvPr>
          <p:cNvPicPr>
            <a:picLocks noChangeAspect="1"/>
          </p:cNvPicPr>
          <p:nvPr/>
        </p:nvPicPr>
        <p:blipFill>
          <a:blip r:embed="rId5"/>
          <a:stretch>
            <a:fillRect/>
          </a:stretch>
        </p:blipFill>
        <p:spPr bwMode="auto">
          <a:xfrm>
            <a:off x="2427431" y="1180889"/>
            <a:ext cx="6471002" cy="5093287"/>
          </a:xfrm>
          <a:prstGeom prst="rect">
            <a:avLst/>
          </a:prstGeom>
          <a:noFill/>
          <a:ln w="9525">
            <a:noFill/>
            <a:miter lim="800000"/>
            <a:headEnd/>
            <a:tailEnd/>
          </a:ln>
        </p:spPr>
      </p:pic>
    </p:spTree>
    <p:extLst>
      <p:ext uri="{BB962C8B-B14F-4D97-AF65-F5344CB8AC3E}">
        <p14:creationId xmlns:p14="http://schemas.microsoft.com/office/powerpoint/2010/main" val="180866958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76199" y="-27296"/>
            <a:ext cx="9067801" cy="636896"/>
          </a:xfrm>
        </p:spPr>
        <p:txBody>
          <a:bodyPr/>
          <a:lstStyle/>
          <a:p>
            <a:pPr algn="l" eaLnBrk="1" hangingPunct="1"/>
            <a:r>
              <a:rPr lang="en-US" sz="2800" dirty="0">
                <a:solidFill>
                  <a:srgbClr val="3A6638"/>
                </a:solidFill>
                <a:latin typeface="Arial Black" pitchFamily="34" charset="0"/>
                <a:ea typeface="ＭＳ Ｐゴシック" pitchFamily="34" charset="-128"/>
              </a:rPr>
              <a:t>Media Talking Points for “In Lieu of Flowers”</a:t>
            </a:r>
          </a:p>
        </p:txBody>
      </p:sp>
      <p:sp>
        <p:nvSpPr>
          <p:cNvPr id="17410" name="Content Placeholder 2"/>
          <p:cNvSpPr>
            <a:spLocks noGrp="1"/>
          </p:cNvSpPr>
          <p:nvPr>
            <p:ph sz="half" idx="2"/>
          </p:nvPr>
        </p:nvSpPr>
        <p:spPr>
          <a:xfrm>
            <a:off x="76199" y="609600"/>
            <a:ext cx="8915401" cy="4800600"/>
          </a:xfrm>
        </p:spPr>
        <p:txBody>
          <a:bodyPr/>
          <a:lstStyle/>
          <a:p>
            <a:pPr>
              <a:buClr>
                <a:schemeClr val="accent2">
                  <a:lumMod val="75000"/>
                </a:schemeClr>
              </a:buClr>
              <a:buFont typeface="Wingdings" panose="05000000000000000000" pitchFamily="2" charset="2"/>
              <a:buChar char="v"/>
            </a:pPr>
            <a:r>
              <a:rPr lang="en-US" sz="1400" dirty="0"/>
              <a:t>(ILOF can “influence”….do not use the word “effect”)</a:t>
            </a:r>
          </a:p>
          <a:p>
            <a:pPr>
              <a:buClr>
                <a:schemeClr val="accent2">
                  <a:lumMod val="75000"/>
                </a:schemeClr>
              </a:buClr>
              <a:buFont typeface="Wingdings" panose="05000000000000000000" pitchFamily="2" charset="2"/>
              <a:buChar char="v"/>
            </a:pPr>
            <a:r>
              <a:rPr lang="en-US" sz="1400" dirty="0"/>
              <a:t>ILOF notices occur from time to time in the newspaper obituaries. These requests generally originate with the family, who have been influenced by well-meaning friends or organizations.</a:t>
            </a:r>
          </a:p>
          <a:p>
            <a:pPr>
              <a:buClr>
                <a:schemeClr val="accent2">
                  <a:lumMod val="75000"/>
                </a:schemeClr>
              </a:buClr>
              <a:buFont typeface="Wingdings" panose="05000000000000000000" pitchFamily="2" charset="2"/>
              <a:buChar char="v"/>
            </a:pPr>
            <a:r>
              <a:rPr lang="en-US" sz="1400" dirty="0"/>
              <a:t>Often times, the ILOF terminology is used to encourage charitable gifts but not necessarily to discourage other tribute expressions. Most families sincerely appreciate all personal expressions and may later regret having too few flowers at the funeral.</a:t>
            </a:r>
          </a:p>
          <a:p>
            <a:pPr>
              <a:buClr>
                <a:schemeClr val="accent2">
                  <a:lumMod val="75000"/>
                </a:schemeClr>
              </a:buClr>
              <a:buFont typeface="Wingdings" panose="05000000000000000000" pitchFamily="2" charset="2"/>
              <a:buChar char="v"/>
            </a:pPr>
            <a:r>
              <a:rPr lang="en-US" sz="1400" dirty="0"/>
              <a:t>While a monetary donation is a worth tribute, there is really not substitute for beautiful flowers at a sympathy service.  They comfort the living as they commemorate the life of the deceased.</a:t>
            </a:r>
          </a:p>
          <a:p>
            <a:pPr>
              <a:buClr>
                <a:schemeClr val="accent2">
                  <a:lumMod val="75000"/>
                </a:schemeClr>
              </a:buClr>
              <a:buFont typeface="Wingdings" panose="05000000000000000000" pitchFamily="2" charset="2"/>
              <a:buChar char="v"/>
            </a:pPr>
            <a:r>
              <a:rPr lang="en-US" sz="1400" dirty="0"/>
              <a:t>Flowers are a visual expression of love, sympathy, and respect. They are a means of lending support and sharing the burden of grief. </a:t>
            </a:r>
          </a:p>
          <a:p>
            <a:pPr>
              <a:buClr>
                <a:schemeClr val="accent2">
                  <a:lumMod val="75000"/>
                </a:schemeClr>
              </a:buClr>
              <a:buFont typeface="Wingdings" panose="05000000000000000000" pitchFamily="2" charset="2"/>
              <a:buChar char="v"/>
            </a:pPr>
            <a:r>
              <a:rPr lang="en-US" sz="1400" dirty="0"/>
              <a:t>Flowers create a background of warmth and beauty, adding to the dignity and consolation of the funeral service. Flowers leave an indelible impression of the funeral service. Flowers do not wither and die in the mid of the bereaved.</a:t>
            </a:r>
          </a:p>
          <a:p>
            <a:pPr>
              <a:buClr>
                <a:schemeClr val="accent2">
                  <a:lumMod val="75000"/>
                </a:schemeClr>
              </a:buClr>
              <a:buFont typeface="Wingdings" panose="05000000000000000000" pitchFamily="2" charset="2"/>
              <a:buChar char="v"/>
            </a:pPr>
            <a:r>
              <a:rPr lang="en-US" sz="1400" dirty="0"/>
              <a:t>In a Society of American Florist research study, 99 percent of the grief therapists surveyed thing the rituals surrounding the death and funeral are an aid in the grieving process….and 80% of them thought receiving flowers was an aid.</a:t>
            </a:r>
          </a:p>
          <a:p>
            <a:pPr>
              <a:buClr>
                <a:schemeClr val="accent2">
                  <a:lumMod val="75000"/>
                </a:schemeClr>
              </a:buClr>
              <a:buFont typeface="Wingdings" panose="05000000000000000000" pitchFamily="2" charset="2"/>
              <a:buChar char="v"/>
            </a:pPr>
            <a:r>
              <a:rPr lang="en-US" sz="1400" dirty="0"/>
              <a:t>A later research by Dr. Nancy </a:t>
            </a:r>
            <a:r>
              <a:rPr lang="en-US" sz="1400" dirty="0" err="1"/>
              <a:t>Etcoff</a:t>
            </a:r>
            <a:r>
              <a:rPr lang="en-US" sz="1400" dirty="0"/>
              <a:t> showed that flowers can have profound positive effects on our emotions. The bereavement process is a time of worry, anxiety, and many sad emotions….flowers have a calming effect.</a:t>
            </a:r>
          </a:p>
          <a:p>
            <a:pPr>
              <a:buClr>
                <a:schemeClr val="accent2">
                  <a:lumMod val="75000"/>
                </a:schemeClr>
              </a:buClr>
              <a:buFont typeface="Wingdings" panose="05000000000000000000" pitchFamily="2" charset="2"/>
              <a:buChar char="v"/>
            </a:pPr>
            <a:r>
              <a:rPr lang="en-US" sz="1400" dirty="0"/>
              <a:t>Up to 80% of a Charity Organization’s donations can come from memorial contributions. A lot of organizations have brochures at the funeral home.</a:t>
            </a:r>
          </a:p>
          <a:p>
            <a:pPr eaLnBrk="1" hangingPunct="1">
              <a:spcBef>
                <a:spcPts val="0"/>
              </a:spcBef>
              <a:buClr>
                <a:schemeClr val="accent2">
                  <a:lumMod val="75000"/>
                </a:schemeClr>
              </a:buClr>
              <a:buFont typeface="Wingdings" panose="05000000000000000000" pitchFamily="2" charset="2"/>
              <a:buChar char="v"/>
            </a:pPr>
            <a:endParaRPr lang="en-US" sz="1400" dirty="0">
              <a:ea typeface="ＭＳ Ｐゴシック" pitchFamily="34" charset="-128"/>
            </a:endParaRPr>
          </a:p>
        </p:txBody>
      </p:sp>
      <p:grpSp>
        <p:nvGrpSpPr>
          <p:cNvPr id="2" name="Group 5"/>
          <p:cNvGrpSpPr>
            <a:grpSpLocks/>
          </p:cNvGrpSpPr>
          <p:nvPr/>
        </p:nvGrpSpPr>
        <p:grpSpPr bwMode="auto">
          <a:xfrm>
            <a:off x="0" y="5410200"/>
            <a:ext cx="9144000" cy="1447800"/>
            <a:chOff x="0" y="5410200"/>
            <a:chExt cx="9144000" cy="1447800"/>
          </a:xfrm>
        </p:grpSpPr>
        <p:pic>
          <p:nvPicPr>
            <p:cNvPr id="17414"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17415"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17413" name="TextBox 12"/>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
        <p:nvSpPr>
          <p:cNvPr id="3" name="Rectangle 2"/>
          <p:cNvSpPr/>
          <p:nvPr/>
        </p:nvSpPr>
        <p:spPr>
          <a:xfrm>
            <a:off x="1676400" y="5257801"/>
            <a:ext cx="73152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accent2">
                  <a:lumMod val="75000"/>
                </a:schemeClr>
              </a:buClr>
              <a:buFont typeface="Wingdings" panose="05000000000000000000" pitchFamily="2" charset="2"/>
              <a:buChar char="v"/>
            </a:pPr>
            <a:r>
              <a:rPr lang="en-US" sz="1400" dirty="0">
                <a:latin typeface="+mn-lt"/>
                <a:ea typeface="ＭＳ Ｐゴシック" charset="-128"/>
                <a:cs typeface="ＭＳ Ｐゴシック" charset="-128"/>
              </a:rPr>
              <a:t>Alternate phrases: Memorial contributions may be made to … or the …. Memorial has been established for those wishing to contribute.</a:t>
            </a: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2"/>
          <p:cNvSpPr>
            <a:spLocks noGrp="1"/>
          </p:cNvSpPr>
          <p:nvPr>
            <p:ph idx="1"/>
          </p:nvPr>
        </p:nvSpPr>
        <p:spPr>
          <a:xfrm>
            <a:off x="227737" y="1500709"/>
            <a:ext cx="2468880" cy="4534988"/>
          </a:xfrm>
        </p:spPr>
        <p:txBody>
          <a:bodyPr/>
          <a:lstStyle/>
          <a:p>
            <a:pPr marL="0" indent="0">
              <a:spcBef>
                <a:spcPts val="0"/>
              </a:spcBef>
              <a:buClr>
                <a:srgbClr val="953735"/>
              </a:buClr>
              <a:buNone/>
            </a:pPr>
            <a:endParaRPr lang="en-US" sz="1700" dirty="0">
              <a:latin typeface="Calibri"/>
              <a:ea typeface="ＭＳ Ｐゴシック"/>
              <a:cs typeface="Arial"/>
            </a:endParaRPr>
          </a:p>
          <a:p>
            <a:pPr marL="285750" indent="-285750">
              <a:spcBef>
                <a:spcPts val="0"/>
              </a:spcBef>
              <a:buClr>
                <a:srgbClr val="953735"/>
              </a:buClr>
              <a:buFont typeface="Wingdings,Sans-Serif" pitchFamily="2" charset="2"/>
              <a:buChar char="v"/>
            </a:pPr>
            <a:r>
              <a:rPr lang="en-US" sz="1700" dirty="0">
                <a:latin typeface="Calibri"/>
                <a:ea typeface="ＭＳ Ｐゴシック"/>
                <a:cs typeface="Arial"/>
              </a:rPr>
              <a:t>Educated</a:t>
            </a:r>
            <a:endParaRPr lang="en-US" sz="1700">
              <a:latin typeface="Calibri"/>
              <a:ea typeface="ＭＳ Ｐゴシック"/>
              <a:cs typeface="Calibri"/>
            </a:endParaRPr>
          </a:p>
          <a:p>
            <a:pPr marL="0" indent="0">
              <a:spcBef>
                <a:spcPts val="0"/>
              </a:spcBef>
              <a:buClr>
                <a:srgbClr val="953735"/>
              </a:buClr>
              <a:buNone/>
            </a:pPr>
            <a:r>
              <a:rPr lang="en-US" sz="1700" dirty="0">
                <a:latin typeface="Calibri"/>
                <a:ea typeface="ＭＳ Ｐゴシック"/>
                <a:cs typeface="Arial"/>
              </a:rPr>
              <a:t>the family about the different offerings for the cemetery grave site.</a:t>
            </a:r>
            <a:endParaRPr lang="en-US" sz="1700" dirty="0">
              <a:latin typeface="Calibri"/>
              <a:ea typeface="+mn-lt"/>
              <a:cs typeface="+mn-lt"/>
            </a:endParaRPr>
          </a:p>
          <a:p>
            <a:pPr marL="285750" indent="-285750">
              <a:spcBef>
                <a:spcPts val="0"/>
              </a:spcBef>
              <a:buClr>
                <a:srgbClr val="953735"/>
              </a:buClr>
              <a:buFont typeface="Wingdings" pitchFamily="2" charset="2"/>
              <a:buChar char="v"/>
            </a:pPr>
            <a:endParaRPr lang="en-US" sz="1600" dirty="0">
              <a:latin typeface="Calibri"/>
              <a:ea typeface="ＭＳ Ｐゴシック"/>
              <a:cs typeface="Arial"/>
            </a:endParaRPr>
          </a:p>
          <a:p>
            <a:pPr>
              <a:spcBef>
                <a:spcPct val="0"/>
              </a:spcBef>
              <a:buFont typeface="Arial,Sans-Serif" pitchFamily="2" charset="2"/>
              <a:buChar char="•"/>
            </a:pPr>
            <a:endParaRPr lang="en-US" sz="1800" dirty="0">
              <a:ea typeface="+mn-lt"/>
              <a:cs typeface="+mn-lt"/>
            </a:endParaRPr>
          </a:p>
          <a:p>
            <a:pPr>
              <a:spcBef>
                <a:spcPts val="0"/>
              </a:spcBef>
              <a:buClr>
                <a:srgbClr val="953735"/>
              </a:buClr>
              <a:buFont typeface="Wingdings" pitchFamily="2" charset="2"/>
              <a:buChar char="v"/>
            </a:pPr>
            <a:endParaRPr lang="en-US" sz="1800" dirty="0">
              <a:ea typeface="ＭＳ Ｐゴシック" pitchFamily="34" charset="-128"/>
            </a:endParaRPr>
          </a:p>
          <a:p>
            <a:pPr lvl="1" eaLnBrk="1" hangingPunct="1">
              <a:buClr>
                <a:srgbClr val="953735"/>
              </a:buClr>
              <a:buFont typeface="Arial" pitchFamily="34" charset="0"/>
              <a:buNone/>
            </a:pPr>
            <a:r>
              <a:rPr lang="en-US" sz="1600" dirty="0">
                <a:ea typeface="ＭＳ Ｐゴシック" pitchFamily="34" charset="-128"/>
              </a:rPr>
              <a:t> </a:t>
            </a:r>
          </a:p>
          <a:p>
            <a:pPr eaLnBrk="1" hangingPunct="1">
              <a:buClr>
                <a:srgbClr val="953735"/>
              </a:buClr>
              <a:buFont typeface="Wingdings" pitchFamily="2" charset="2"/>
              <a:buChar char="v"/>
            </a:pPr>
            <a:endParaRPr lang="en-US" sz="1600" dirty="0">
              <a:ea typeface="ＭＳ Ｐゴシック" pitchFamily="34" charset="-128"/>
            </a:endParaRPr>
          </a:p>
          <a:p>
            <a:pPr lvl="1" eaLnBrk="1" hangingPunct="1">
              <a:buClr>
                <a:srgbClr val="953735"/>
              </a:buClr>
              <a:buFont typeface="Wingdings" pitchFamily="2" charset="2"/>
              <a:buChar char="v"/>
            </a:pPr>
            <a:endParaRPr lang="en-US" sz="1600" dirty="0">
              <a:ea typeface="ＭＳ Ｐゴシック" pitchFamily="34" charset="-128"/>
            </a:endParaRPr>
          </a:p>
        </p:txBody>
      </p:sp>
      <p:sp>
        <p:nvSpPr>
          <p:cNvPr id="59394" name="Title 1"/>
          <p:cNvSpPr txBox="1">
            <a:spLocks/>
          </p:cNvSpPr>
          <p:nvPr/>
        </p:nvSpPr>
        <p:spPr bwMode="auto">
          <a:xfrm>
            <a:off x="232954" y="313509"/>
            <a:ext cx="8915400" cy="640080"/>
          </a:xfrm>
          <a:prstGeom prst="rect">
            <a:avLst/>
          </a:prstGeom>
          <a:noFill/>
          <a:ln w="9525">
            <a:noFill/>
            <a:miter lim="800000"/>
            <a:headEnd/>
            <a:tailEnd/>
          </a:ln>
        </p:spPr>
        <p:txBody>
          <a:bodyPr anchor="ctr"/>
          <a:lstStyle/>
          <a:p>
            <a:r>
              <a:rPr lang="en-US" sz="3000" dirty="0">
                <a:solidFill>
                  <a:srgbClr val="3A6638"/>
                </a:solidFill>
                <a:latin typeface="Arial Black"/>
                <a:ea typeface="ＭＳ Ｐゴシック"/>
              </a:rPr>
              <a:t>Church and Cemetery Offerings Brochure</a:t>
            </a:r>
            <a:endParaRPr lang="en-US" dirty="0"/>
          </a:p>
        </p:txBody>
      </p:sp>
      <p:grpSp>
        <p:nvGrpSpPr>
          <p:cNvPr id="2" name="Group 6"/>
          <p:cNvGrpSpPr>
            <a:grpSpLocks/>
          </p:cNvGrpSpPr>
          <p:nvPr/>
        </p:nvGrpSpPr>
        <p:grpSpPr bwMode="auto">
          <a:xfrm>
            <a:off x="0" y="5410200"/>
            <a:ext cx="9144000" cy="1447800"/>
            <a:chOff x="0" y="5410200"/>
            <a:chExt cx="9144000" cy="1447800"/>
          </a:xfrm>
        </p:grpSpPr>
        <p:pic>
          <p:nvPicPr>
            <p:cNvPr id="59399"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9400"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5939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5" name="Picture 3" descr="A screenshot of text&#10;&#10;Description generated with very high confidence">
            <a:extLst>
              <a:ext uri="{FF2B5EF4-FFF2-40B4-BE49-F238E27FC236}">
                <a16:creationId xmlns:a16="http://schemas.microsoft.com/office/drawing/2014/main" id="{C4B83078-E876-4683-8994-2C9E904AAC69}"/>
              </a:ext>
            </a:extLst>
          </p:cNvPr>
          <p:cNvPicPr>
            <a:picLocks noChangeAspect="1"/>
          </p:cNvPicPr>
          <p:nvPr/>
        </p:nvPicPr>
        <p:blipFill>
          <a:blip r:embed="rId5"/>
          <a:stretch>
            <a:fillRect/>
          </a:stretch>
        </p:blipFill>
        <p:spPr bwMode="auto">
          <a:xfrm>
            <a:off x="2427431" y="1211245"/>
            <a:ext cx="6471002" cy="5032575"/>
          </a:xfrm>
          <a:prstGeom prst="rect">
            <a:avLst/>
          </a:prstGeom>
          <a:noFill/>
          <a:ln w="9525">
            <a:noFill/>
            <a:miter lim="800000"/>
            <a:headEnd/>
            <a:tailEnd/>
          </a:ln>
        </p:spPr>
      </p:pic>
    </p:spTree>
    <p:extLst>
      <p:ext uri="{BB962C8B-B14F-4D97-AF65-F5344CB8AC3E}">
        <p14:creationId xmlns:p14="http://schemas.microsoft.com/office/powerpoint/2010/main" val="406577939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txBox="1">
            <a:spLocks/>
          </p:cNvSpPr>
          <p:nvPr/>
        </p:nvSpPr>
        <p:spPr bwMode="auto">
          <a:xfrm>
            <a:off x="685800" y="2130425"/>
            <a:ext cx="7772400" cy="1470025"/>
          </a:xfrm>
          <a:prstGeom prst="rect">
            <a:avLst/>
          </a:prstGeom>
          <a:noFill/>
          <a:ln w="9525">
            <a:noFill/>
            <a:miter lim="800000"/>
            <a:headEnd/>
            <a:tailEnd/>
          </a:ln>
        </p:spPr>
        <p:txBody>
          <a:bodyPr anchor="ctr"/>
          <a:lstStyle/>
          <a:p>
            <a:pPr algn="ctr"/>
            <a:r>
              <a:rPr lang="en-US" sz="4000" b="1" dirty="0">
                <a:solidFill>
                  <a:srgbClr val="3A6638"/>
                </a:solidFill>
                <a:latin typeface="Arial Black" pitchFamily="34" charset="0"/>
              </a:rPr>
              <a:t>Florist-to-Funeral Home Relationship &amp; Marketing</a:t>
            </a:r>
            <a:endParaRPr lang="en-US" sz="4000" dirty="0">
              <a:solidFill>
                <a:srgbClr val="3A6638"/>
              </a:solidFill>
              <a:latin typeface="Arial Black" pitchFamily="34" charset="0"/>
            </a:endParaRPr>
          </a:p>
        </p:txBody>
      </p:sp>
      <p:grpSp>
        <p:nvGrpSpPr>
          <p:cNvPr id="47106" name="Group 7"/>
          <p:cNvGrpSpPr>
            <a:grpSpLocks/>
          </p:cNvGrpSpPr>
          <p:nvPr/>
        </p:nvGrpSpPr>
        <p:grpSpPr bwMode="auto">
          <a:xfrm>
            <a:off x="0" y="5441950"/>
            <a:ext cx="9144000" cy="1339850"/>
            <a:chOff x="0" y="5518022"/>
            <a:chExt cx="9144000" cy="1339978"/>
          </a:xfrm>
        </p:grpSpPr>
        <p:pic>
          <p:nvPicPr>
            <p:cNvPr id="47108" name="Picture 2" descr="C:\Users\Sam\Desktop\Picture1.jpg"/>
            <p:cNvPicPr>
              <a:picLocks noChangeAspect="1" noChangeArrowheads="1"/>
            </p:cNvPicPr>
            <p:nvPr/>
          </p:nvPicPr>
          <p:blipFill>
            <a:blip r:embed="rId3" cstate="print"/>
            <a:srcRect/>
            <a:stretch>
              <a:fillRect/>
            </a:stretch>
          </p:blipFill>
          <p:spPr bwMode="auto">
            <a:xfrm>
              <a:off x="0" y="6022122"/>
              <a:ext cx="9144000" cy="835878"/>
            </a:xfrm>
            <a:prstGeom prst="rect">
              <a:avLst/>
            </a:prstGeom>
            <a:noFill/>
            <a:ln w="9525">
              <a:noFill/>
              <a:miter lim="800000"/>
              <a:headEnd/>
              <a:tailEnd/>
            </a:ln>
          </p:spPr>
        </p:pic>
        <p:pic>
          <p:nvPicPr>
            <p:cNvPr id="47109" name="Picture 3" descr="C:\Users\Sam\Desktop\McLieuOfWreathINFO.jpg"/>
            <p:cNvPicPr>
              <a:picLocks noChangeAspect="1" noChangeArrowheads="1"/>
            </p:cNvPicPr>
            <p:nvPr/>
          </p:nvPicPr>
          <p:blipFill>
            <a:blip r:embed="rId4" cstate="print"/>
            <a:srcRect/>
            <a:stretch>
              <a:fillRect/>
            </a:stretch>
          </p:blipFill>
          <p:spPr bwMode="auto">
            <a:xfrm>
              <a:off x="3962400" y="5518022"/>
              <a:ext cx="1066800" cy="1288161"/>
            </a:xfrm>
            <a:prstGeom prst="rect">
              <a:avLst/>
            </a:prstGeom>
            <a:noFill/>
            <a:ln w="9525">
              <a:noFill/>
              <a:miter lim="800000"/>
              <a:headEnd/>
              <a:tailEnd/>
            </a:ln>
          </p:spPr>
        </p:pic>
      </p:grpSp>
      <p:sp>
        <p:nvSpPr>
          <p:cNvPr id="47107" name="TextBox 10"/>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3"/>
          <p:cNvSpPr>
            <a:spLocks noGrp="1"/>
          </p:cNvSpPr>
          <p:nvPr>
            <p:ph sz="half" idx="2"/>
          </p:nvPr>
        </p:nvSpPr>
        <p:spPr>
          <a:xfrm>
            <a:off x="76200" y="1295400"/>
            <a:ext cx="2743200" cy="3352800"/>
          </a:xfrm>
        </p:spPr>
        <p:txBody>
          <a:bodyPr/>
          <a:lstStyle/>
          <a:p>
            <a:pPr eaLnBrk="1" hangingPunct="1">
              <a:buClr>
                <a:srgbClr val="953735"/>
              </a:buClr>
              <a:buFont typeface="Wingdings" pitchFamily="2" charset="2"/>
              <a:buChar char="v"/>
            </a:pPr>
            <a:r>
              <a:rPr lang="en-US" sz="1800" dirty="0"/>
              <a:t>I showed this to a local funeral director, and he concurred: these three qualities were the exact ones he requires of his florists</a:t>
            </a:r>
            <a:r>
              <a:rPr lang="en-US" sz="1800" dirty="0">
                <a:ea typeface="ＭＳ Ｐゴシック" pitchFamily="34" charset="-128"/>
              </a:rPr>
              <a:t>.</a:t>
            </a:r>
          </a:p>
          <a:p>
            <a:pPr eaLnBrk="1" hangingPunct="1">
              <a:buClr>
                <a:srgbClr val="953735"/>
              </a:buClr>
              <a:buFont typeface="Wingdings" pitchFamily="2" charset="2"/>
              <a:buChar char="v"/>
            </a:pPr>
            <a:r>
              <a:rPr lang="en-US" sz="1800" dirty="0"/>
              <a:t>He also mentioned that item # 3 is almost more important than the other two for him.</a:t>
            </a:r>
            <a:endParaRPr lang="en-US" sz="1800" dirty="0">
              <a:ea typeface="ＭＳ Ｐゴシック" pitchFamily="34" charset="-128"/>
            </a:endParaRPr>
          </a:p>
          <a:p>
            <a:pPr eaLnBrk="1" hangingPunct="1">
              <a:buClr>
                <a:srgbClr val="953735"/>
              </a:buClr>
              <a:buNone/>
            </a:pPr>
            <a:endParaRPr lang="en-US" sz="1800" dirty="0">
              <a:ea typeface="ＭＳ Ｐゴシック" pitchFamily="34" charset="-128"/>
            </a:endParaRPr>
          </a:p>
        </p:txBody>
      </p:sp>
      <p:sp>
        <p:nvSpPr>
          <p:cNvPr id="49154" name="Title 1"/>
          <p:cNvSpPr>
            <a:spLocks noGrp="1"/>
          </p:cNvSpPr>
          <p:nvPr>
            <p:ph type="title"/>
          </p:nvPr>
        </p:nvSpPr>
        <p:spPr>
          <a:xfrm>
            <a:off x="76200" y="0"/>
            <a:ext cx="9067800" cy="640080"/>
          </a:xfrm>
        </p:spPr>
        <p:txBody>
          <a:bodyPr/>
          <a:lstStyle/>
          <a:p>
            <a:pPr algn="l" eaLnBrk="1" hangingPunct="1"/>
            <a:r>
              <a:rPr lang="en-US" sz="3000" dirty="0">
                <a:solidFill>
                  <a:srgbClr val="3A6638"/>
                </a:solidFill>
                <a:latin typeface="Arial Black" pitchFamily="34" charset="0"/>
                <a:ea typeface="ＭＳ Ｐゴシック" pitchFamily="34" charset="-128"/>
              </a:rPr>
              <a:t>Funeral Home Availability &amp; Accessibility</a:t>
            </a:r>
            <a:endParaRPr lang="en-US" sz="3000" dirty="0">
              <a:ea typeface="ＭＳ Ｐゴシック" pitchFamily="34" charset="-128"/>
            </a:endParaRPr>
          </a:p>
        </p:txBody>
      </p:sp>
      <p:grpSp>
        <p:nvGrpSpPr>
          <p:cNvPr id="49155" name="Group 7"/>
          <p:cNvGrpSpPr>
            <a:grpSpLocks/>
          </p:cNvGrpSpPr>
          <p:nvPr/>
        </p:nvGrpSpPr>
        <p:grpSpPr bwMode="auto">
          <a:xfrm>
            <a:off x="0" y="5410200"/>
            <a:ext cx="9144000" cy="1447800"/>
            <a:chOff x="0" y="5410200"/>
            <a:chExt cx="9144000" cy="1447800"/>
          </a:xfrm>
        </p:grpSpPr>
        <p:pic>
          <p:nvPicPr>
            <p:cNvPr id="49158"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9159"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915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49157" name="Picture 8" descr="Mr Smith.pdf"/>
          <p:cNvPicPr>
            <a:picLocks noChangeAspect="1"/>
          </p:cNvPicPr>
          <p:nvPr/>
        </p:nvPicPr>
        <p:blipFill>
          <a:blip r:embed="rId5" cstate="print"/>
          <a:srcRect l="4201" b="5408"/>
          <a:stretch>
            <a:fillRect/>
          </a:stretch>
        </p:blipFill>
        <p:spPr bwMode="auto">
          <a:xfrm>
            <a:off x="2895600" y="668600"/>
            <a:ext cx="6186226" cy="5579800"/>
          </a:xfrm>
          <a:prstGeom prst="rect">
            <a:avLst/>
          </a:prstGeom>
        </p:spPr>
      </p:pic>
      <p:sp>
        <p:nvSpPr>
          <p:cNvPr id="9" name="Rectangle 8"/>
          <p:cNvSpPr/>
          <p:nvPr/>
        </p:nvSpPr>
        <p:spPr>
          <a:xfrm>
            <a:off x="3581400" y="2325755"/>
            <a:ext cx="4876800" cy="27432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01000" y="6096000"/>
            <a:ext cx="990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895600" y="5105400"/>
            <a:ext cx="6172200" cy="12192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924800" y="5955268"/>
            <a:ext cx="441146" cy="369332"/>
          </a:xfrm>
          <a:prstGeom prst="rect">
            <a:avLst/>
          </a:prstGeom>
          <a:noFill/>
        </p:spPr>
        <p:txBody>
          <a:bodyPr wrap="none" rtlCol="0">
            <a:spAutoFit/>
          </a:bodyPr>
          <a:lstStyle/>
          <a:p>
            <a:r>
              <a:rPr lang="en-US" dirty="0">
                <a:solidFill>
                  <a:schemeClr val="bg1">
                    <a:lumMod val="50000"/>
                  </a:schemeClr>
                </a:solidFill>
              </a:rPr>
              <a:t>. </a:t>
            </a:r>
            <a:r>
              <a:rPr lang="en-US" dirty="0"/>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86264" y="43132"/>
            <a:ext cx="9144000" cy="592348"/>
          </a:xfrm>
        </p:spPr>
        <p:txBody>
          <a:bodyPr/>
          <a:lstStyle/>
          <a:p>
            <a:pPr algn="l" eaLnBrk="1" hangingPunct="1"/>
            <a:r>
              <a:rPr lang="en-US" sz="2800" dirty="0">
                <a:solidFill>
                  <a:srgbClr val="3A6638"/>
                </a:solidFill>
                <a:latin typeface="Arial Black"/>
                <a:ea typeface="ＭＳ Ｐゴシック"/>
              </a:rPr>
              <a:t>Funeral Home Visits</a:t>
            </a:r>
            <a:endParaRPr lang="en-US" sz="2800" dirty="0">
              <a:solidFill>
                <a:srgbClr val="3A6638"/>
              </a:solidFill>
              <a:latin typeface="Arial Black" pitchFamily="34" charset="0"/>
              <a:ea typeface="ＭＳ Ｐゴシック" pitchFamily="34" charset="-128"/>
            </a:endParaRPr>
          </a:p>
        </p:txBody>
      </p:sp>
      <p:sp>
        <p:nvSpPr>
          <p:cNvPr id="51202" name="Content Placeholder 2"/>
          <p:cNvSpPr>
            <a:spLocks noGrp="1"/>
          </p:cNvSpPr>
          <p:nvPr>
            <p:ph sz="half" idx="2"/>
          </p:nvPr>
        </p:nvSpPr>
        <p:spPr>
          <a:xfrm>
            <a:off x="80513" y="83389"/>
            <a:ext cx="8938404" cy="6054305"/>
          </a:xfrm>
        </p:spPr>
        <p:txBody>
          <a:bodyPr/>
          <a:lstStyle/>
          <a:p>
            <a:pPr marL="0" indent="0" eaLnBrk="1" hangingPunct="1">
              <a:spcBef>
                <a:spcPts val="600"/>
              </a:spcBef>
              <a:buClr>
                <a:srgbClr val="953735"/>
              </a:buClr>
              <a:buNone/>
            </a:pPr>
            <a:endParaRPr lang="en-US" altLang="ja-JP" sz="1800" dirty="0">
              <a:ea typeface="ＭＳ Ｐゴシック"/>
              <a:cs typeface="Calibri"/>
            </a:endParaRPr>
          </a:p>
          <a:p>
            <a:pPr marL="0" indent="0">
              <a:buClr>
                <a:srgbClr val="953735"/>
              </a:buClr>
              <a:buNone/>
            </a:pPr>
            <a:endParaRPr lang="en-US" sz="1400" dirty="0">
              <a:ea typeface="+mn-lt"/>
              <a:cs typeface="+mn-lt"/>
            </a:endParaRPr>
          </a:p>
          <a:p>
            <a:pPr marL="285750" indent="-285750">
              <a:buClr>
                <a:srgbClr val="953735"/>
              </a:buClr>
              <a:buFont typeface="Wingdings" pitchFamily="34" charset="0"/>
              <a:buChar char="v"/>
            </a:pPr>
            <a:r>
              <a:rPr lang="en-US" sz="1400" dirty="0">
                <a:ea typeface="+mn-lt"/>
                <a:cs typeface="+mn-lt"/>
              </a:rPr>
              <a:t>After the Funeral Shop OWNER visits all of the funeral homes served, consider the employees visiting the funeral home when slow or schedule several days as employee visit days.</a:t>
            </a:r>
            <a:endParaRPr lang="en-US" altLang="ja-JP" sz="1400" dirty="0">
              <a:ea typeface="ＭＳ Ｐゴシック"/>
              <a:cs typeface="Calibri"/>
            </a:endParaRPr>
          </a:p>
          <a:p>
            <a:pPr marL="285750" indent="-285750">
              <a:buClr>
                <a:srgbClr val="953735"/>
              </a:buClr>
              <a:buFont typeface="Wingdings" pitchFamily="34" charset="0"/>
              <a:buChar char="v"/>
            </a:pPr>
            <a:r>
              <a:rPr lang="en-US" sz="1400" dirty="0">
                <a:ea typeface="+mn-lt"/>
                <a:cs typeface="+mn-lt"/>
              </a:rPr>
              <a:t>Groups of two preferably go over together to each funeral home, so the Funeral Homeowner/Manager be more willing to come out to meet, and possible give a 10-minute tour. The first set of employees takes flowers with them.</a:t>
            </a:r>
            <a:endParaRPr lang="en-US" sz="1400"/>
          </a:p>
          <a:p>
            <a:pPr marL="285750" indent="-285750">
              <a:buClr>
                <a:srgbClr val="953735"/>
              </a:buClr>
              <a:buFont typeface="Wingdings" pitchFamily="34" charset="0"/>
              <a:buChar char="v"/>
            </a:pPr>
            <a:r>
              <a:rPr lang="en-US" sz="1400" dirty="0">
                <a:ea typeface="+mn-lt"/>
                <a:cs typeface="+mn-lt"/>
              </a:rPr>
              <a:t>Employees that visit, to wear company Polo Shirt and name take. If they have business cards, hand out one to the person that is showing then around. Ask to get one of their business cards for each employee.</a:t>
            </a:r>
            <a:endParaRPr lang="en-US" sz="1400"/>
          </a:p>
          <a:p>
            <a:pPr>
              <a:buClr>
                <a:srgbClr val="953735"/>
              </a:buClr>
              <a:buFont typeface="Wingdings" pitchFamily="34" charset="0"/>
              <a:buChar char="v"/>
            </a:pPr>
            <a:r>
              <a:rPr lang="en-US" sz="1400" dirty="0">
                <a:ea typeface="+mn-lt"/>
                <a:cs typeface="+mn-lt"/>
              </a:rPr>
              <a:t>Employees to specifically ask to see each funeral home Visitation/Service rooms, to get an image of layout, size, and lighting…..to be able to know when talking to customers asking about specific layout/location questions.</a:t>
            </a:r>
            <a:endParaRPr lang="en-US" sz="1400"/>
          </a:p>
          <a:p>
            <a:pPr>
              <a:spcBef>
                <a:spcPts val="600"/>
              </a:spcBef>
              <a:buClr>
                <a:srgbClr val="953735"/>
              </a:buClr>
              <a:buFont typeface="Wingdings" pitchFamily="2" charset="2"/>
              <a:buChar char="v"/>
            </a:pPr>
            <a:endParaRPr lang="en-US" altLang="ja-JP" sz="1400" dirty="0">
              <a:ea typeface="ＭＳ Ｐゴシック"/>
              <a:cs typeface="Calibri"/>
            </a:endParaRPr>
          </a:p>
        </p:txBody>
      </p:sp>
      <p:grpSp>
        <p:nvGrpSpPr>
          <p:cNvPr id="51203" name="Group 5"/>
          <p:cNvGrpSpPr>
            <a:grpSpLocks/>
          </p:cNvGrpSpPr>
          <p:nvPr/>
        </p:nvGrpSpPr>
        <p:grpSpPr bwMode="auto">
          <a:xfrm>
            <a:off x="0" y="5502275"/>
            <a:ext cx="9144000" cy="1355725"/>
            <a:chOff x="0" y="5502211"/>
            <a:chExt cx="9144000" cy="1355789"/>
          </a:xfrm>
        </p:grpSpPr>
        <p:pic>
          <p:nvPicPr>
            <p:cNvPr id="51206"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1207" name="Picture 3" descr="C:\Users\Sam\Desktop\McLieuOfWreathINFO.jpg"/>
            <p:cNvPicPr>
              <a:picLocks noChangeAspect="1" noChangeArrowheads="1"/>
            </p:cNvPicPr>
            <p:nvPr/>
          </p:nvPicPr>
          <p:blipFill>
            <a:blip r:embed="rId4" cstate="print"/>
            <a:srcRect/>
            <a:stretch>
              <a:fillRect/>
            </a:stretch>
          </p:blipFill>
          <p:spPr bwMode="auto">
            <a:xfrm>
              <a:off x="381000" y="5502211"/>
              <a:ext cx="990600" cy="1196150"/>
            </a:xfrm>
            <a:prstGeom prst="rect">
              <a:avLst/>
            </a:prstGeom>
            <a:noFill/>
            <a:ln w="9525">
              <a:noFill/>
              <a:miter lim="800000"/>
              <a:headEnd/>
              <a:tailEnd/>
            </a:ln>
          </p:spPr>
        </p:pic>
      </p:grpSp>
      <p:sp>
        <p:nvSpPr>
          <p:cNvPr id="51205" name="TextBox 9"/>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
        <p:nvSpPr>
          <p:cNvPr id="4" name="TextBox 3">
            <a:extLst>
              <a:ext uri="{FF2B5EF4-FFF2-40B4-BE49-F238E27FC236}">
                <a16:creationId xmlns:a16="http://schemas.microsoft.com/office/drawing/2014/main" id="{A0C99C65-48B8-447B-9B5E-2824ED84D2AC}"/>
              </a:ext>
            </a:extLst>
          </p:cNvPr>
          <p:cNvSpPr txBox="1"/>
          <p:nvPr/>
        </p:nvSpPr>
        <p:spPr>
          <a:xfrm>
            <a:off x="6291531" y="3114133"/>
            <a:ext cx="2800710"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a:ea typeface="ＭＳ Ｐゴシック"/>
                <a:cs typeface="Arial"/>
              </a:rPr>
              <a:t>After I gave my Sympathy Presentation at the 2009 TSFA Convention, afterwards Tom Butler came up to me to relay “nice job on the presentation and the material covered”. One tip that he suggested that I should have done at the very beginning of the Sympathy Presentation, was to “</a:t>
            </a:r>
            <a:r>
              <a:rPr lang="en-US" sz="1200" b="1" dirty="0">
                <a:latin typeface="Arial"/>
                <a:ea typeface="ＭＳ Ｐゴシック"/>
                <a:cs typeface="Arial"/>
              </a:rPr>
              <a:t>ask for a show of hands on how many has visited with their funeral directors in the last 6 months, 1 year, 2 years, and 5 years</a:t>
            </a:r>
            <a:r>
              <a:rPr lang="en-US" sz="1200" dirty="0">
                <a:latin typeface="Arial"/>
                <a:ea typeface="ＭＳ Ｐゴシック"/>
                <a:cs typeface="Arial"/>
              </a:rPr>
              <a:t>” and he said that “</a:t>
            </a:r>
            <a:r>
              <a:rPr lang="en-US" sz="1200" i="1" dirty="0">
                <a:latin typeface="Arial"/>
                <a:ea typeface="ＭＳ Ｐゴシック"/>
                <a:cs typeface="Arial"/>
              </a:rPr>
              <a:t>the show of hands would show what is the real problem with their sympathy business</a:t>
            </a:r>
            <a:r>
              <a:rPr lang="en-US" sz="1200" dirty="0">
                <a:latin typeface="Arial"/>
                <a:ea typeface="ＭＳ Ｐゴシック"/>
                <a:cs typeface="Arial"/>
              </a:rPr>
              <a:t>” (he said it better, I cannot remember his exact words).</a:t>
            </a:r>
            <a:endParaRPr lang="en-US" dirty="0"/>
          </a:p>
        </p:txBody>
      </p:sp>
      <p:pic>
        <p:nvPicPr>
          <p:cNvPr id="7" name="Picture 7" descr="A screenshot of a cell phone&#10;&#10;Description generated with very high confidence">
            <a:extLst>
              <a:ext uri="{FF2B5EF4-FFF2-40B4-BE49-F238E27FC236}">
                <a16:creationId xmlns:a16="http://schemas.microsoft.com/office/drawing/2014/main" id="{041C9DAC-10DA-48DD-8E09-984F010C725C}"/>
              </a:ext>
            </a:extLst>
          </p:cNvPr>
          <p:cNvPicPr>
            <a:picLocks noChangeAspect="1"/>
          </p:cNvPicPr>
          <p:nvPr/>
        </p:nvPicPr>
        <p:blipFill>
          <a:blip r:embed="rId5"/>
          <a:stretch>
            <a:fillRect/>
          </a:stretch>
        </p:blipFill>
        <p:spPr>
          <a:xfrm>
            <a:off x="209910" y="2885819"/>
            <a:ext cx="5949350" cy="2667871"/>
          </a:xfrm>
          <a:prstGeom prst="rect">
            <a:avLst/>
          </a:prstGeom>
        </p:spPr>
      </p:pic>
    </p:spTree>
    <p:extLst>
      <p:ext uri="{BB962C8B-B14F-4D97-AF65-F5344CB8AC3E}">
        <p14:creationId xmlns:p14="http://schemas.microsoft.com/office/powerpoint/2010/main" val="332462486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3"/>
          <p:cNvSpPr>
            <a:spLocks noGrp="1"/>
          </p:cNvSpPr>
          <p:nvPr>
            <p:ph sz="half" idx="2"/>
          </p:nvPr>
        </p:nvSpPr>
        <p:spPr>
          <a:xfrm>
            <a:off x="228600" y="838200"/>
            <a:ext cx="5181600" cy="4648200"/>
          </a:xfrm>
        </p:spPr>
        <p:txBody>
          <a:bodyPr/>
          <a:lstStyle/>
          <a:p>
            <a:pPr eaLnBrk="1" hangingPunct="1">
              <a:buClr>
                <a:srgbClr val="953735"/>
              </a:buClr>
              <a:buFont typeface="Wingdings" pitchFamily="2" charset="2"/>
              <a:buChar char="v"/>
            </a:pPr>
            <a:r>
              <a:rPr lang="en-US" sz="1800" dirty="0"/>
              <a:t>All funeral directors should be given “before” and “after” hours phone numbers for your firm.</a:t>
            </a:r>
          </a:p>
          <a:p>
            <a:pPr eaLnBrk="1" hangingPunct="1">
              <a:buClr>
                <a:srgbClr val="953735"/>
              </a:buClr>
              <a:buFont typeface="Wingdings" pitchFamily="2" charset="2"/>
              <a:buChar char="v"/>
            </a:pPr>
            <a:r>
              <a:rPr lang="en-US" sz="1800" dirty="0"/>
              <a:t>In fact, all funeral directors are given my home and cell phone numbers.</a:t>
            </a:r>
          </a:p>
          <a:p>
            <a:pPr eaLnBrk="1" hangingPunct="1">
              <a:buClr>
                <a:srgbClr val="953735"/>
              </a:buClr>
              <a:buFont typeface="Wingdings" pitchFamily="2" charset="2"/>
              <a:buChar char="v"/>
            </a:pPr>
            <a:r>
              <a:rPr lang="en-US" sz="1800" dirty="0"/>
              <a:t>They are also given the cell phone numbers of my shop managers.</a:t>
            </a:r>
          </a:p>
          <a:p>
            <a:pPr eaLnBrk="1" hangingPunct="1">
              <a:buClr>
                <a:srgbClr val="953735"/>
              </a:buClr>
              <a:buFont typeface="Wingdings" pitchFamily="2" charset="2"/>
              <a:buChar char="v"/>
            </a:pPr>
            <a:r>
              <a:rPr lang="en-US" sz="1800" dirty="0"/>
              <a:t>Funeral Directors do not abuse the privilege. When they call, generally it is to:</a:t>
            </a:r>
          </a:p>
          <a:p>
            <a:pPr lvl="1" eaLnBrk="1" hangingPunct="1">
              <a:buClr>
                <a:srgbClr val="953735"/>
              </a:buClr>
              <a:buFont typeface="Wingdings" pitchFamily="2" charset="2"/>
              <a:buChar char="v"/>
            </a:pPr>
            <a:r>
              <a:rPr lang="en-US" sz="1400" dirty="0"/>
              <a:t>Tell us of a sympathy product problem over at the funeral home (whether our fault or not), and we go fix it ASAP.</a:t>
            </a:r>
          </a:p>
          <a:p>
            <a:pPr lvl="1" eaLnBrk="1" hangingPunct="1">
              <a:buClr>
                <a:srgbClr val="953735"/>
              </a:buClr>
              <a:buFont typeface="Wingdings" pitchFamily="2" charset="2"/>
              <a:buChar char="v"/>
            </a:pPr>
            <a:r>
              <a:rPr lang="en-US" sz="1400" dirty="0"/>
              <a:t> Tell us of an upcoming VIP death, to alert me that I might need some extra flowers in stock.</a:t>
            </a:r>
          </a:p>
          <a:p>
            <a:pPr lvl="1" eaLnBrk="1" hangingPunct="1">
              <a:buClr>
                <a:srgbClr val="953735"/>
              </a:buClr>
              <a:buFont typeface="Wingdings" pitchFamily="2" charset="2"/>
              <a:buChar char="v"/>
            </a:pPr>
            <a:r>
              <a:rPr lang="en-US" sz="1400" dirty="0"/>
              <a:t>Give me an order, as they just finished meeting with the immediate family.</a:t>
            </a:r>
          </a:p>
          <a:p>
            <a:pPr lvl="1" eaLnBrk="1" hangingPunct="1">
              <a:buClr>
                <a:srgbClr val="953735"/>
              </a:buClr>
              <a:buFont typeface="Wingdings" pitchFamily="2" charset="2"/>
              <a:buChar char="v"/>
            </a:pPr>
            <a:r>
              <a:rPr lang="en-US" sz="1400" dirty="0"/>
              <a:t>Give me heads up that they will need some assistance on moving flowers the next day, as their flower van will be at another service at the same time.</a:t>
            </a:r>
          </a:p>
          <a:p>
            <a:pPr eaLnBrk="1" hangingPunct="1">
              <a:buClr>
                <a:srgbClr val="953735"/>
              </a:buClr>
              <a:buFont typeface="Wingdings" pitchFamily="2" charset="2"/>
              <a:buChar char="v"/>
            </a:pPr>
            <a:endParaRPr lang="en-US" sz="1800" dirty="0"/>
          </a:p>
          <a:p>
            <a:pPr eaLnBrk="1" hangingPunct="1">
              <a:buClr>
                <a:srgbClr val="953735"/>
              </a:buClr>
              <a:buFont typeface="Wingdings" pitchFamily="2" charset="2"/>
              <a:buChar char="v"/>
            </a:pPr>
            <a:endParaRPr lang="en-US" sz="1800" dirty="0">
              <a:ea typeface="ＭＳ Ｐゴシック" pitchFamily="34" charset="-128"/>
            </a:endParaRPr>
          </a:p>
        </p:txBody>
      </p:sp>
      <p:sp>
        <p:nvSpPr>
          <p:cNvPr id="49154" name="Title 1"/>
          <p:cNvSpPr>
            <a:spLocks noGrp="1"/>
          </p:cNvSpPr>
          <p:nvPr>
            <p:ph type="title"/>
          </p:nvPr>
        </p:nvSpPr>
        <p:spPr>
          <a:xfrm>
            <a:off x="76200" y="0"/>
            <a:ext cx="9067800" cy="640080"/>
          </a:xfrm>
        </p:spPr>
        <p:txBody>
          <a:bodyPr/>
          <a:lstStyle/>
          <a:p>
            <a:pPr algn="l" eaLnBrk="1" hangingPunct="1"/>
            <a:r>
              <a:rPr lang="en-US" sz="3000" dirty="0">
                <a:solidFill>
                  <a:srgbClr val="3A6638"/>
                </a:solidFill>
                <a:latin typeface="Arial Black" pitchFamily="34" charset="0"/>
                <a:ea typeface="ＭＳ Ｐゴシック" pitchFamily="34" charset="-128"/>
              </a:rPr>
              <a:t>Funeral Home Availability &amp; Accessibility</a:t>
            </a:r>
            <a:endParaRPr lang="en-US" sz="3000" dirty="0">
              <a:ea typeface="ＭＳ Ｐゴシック" pitchFamily="34" charset="-128"/>
            </a:endParaRPr>
          </a:p>
        </p:txBody>
      </p:sp>
      <p:grpSp>
        <p:nvGrpSpPr>
          <p:cNvPr id="2" name="Group 7"/>
          <p:cNvGrpSpPr>
            <a:grpSpLocks/>
          </p:cNvGrpSpPr>
          <p:nvPr/>
        </p:nvGrpSpPr>
        <p:grpSpPr bwMode="auto">
          <a:xfrm>
            <a:off x="0" y="5410200"/>
            <a:ext cx="9144000" cy="1447800"/>
            <a:chOff x="0" y="5410200"/>
            <a:chExt cx="9144000" cy="1447800"/>
          </a:xfrm>
        </p:grpSpPr>
        <p:pic>
          <p:nvPicPr>
            <p:cNvPr id="49158"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9159"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915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3074" name="Picture 2"/>
          <p:cNvPicPr>
            <a:picLocks noChangeAspect="1" noChangeArrowheads="1"/>
          </p:cNvPicPr>
          <p:nvPr/>
        </p:nvPicPr>
        <p:blipFill>
          <a:blip r:embed="rId5" cstate="print"/>
          <a:srcRect/>
          <a:stretch>
            <a:fillRect/>
          </a:stretch>
        </p:blipFill>
        <p:spPr bwMode="auto">
          <a:xfrm>
            <a:off x="5467350" y="600075"/>
            <a:ext cx="3295650" cy="565785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3"/>
          <p:cNvSpPr>
            <a:spLocks noGrp="1"/>
          </p:cNvSpPr>
          <p:nvPr>
            <p:ph sz="half" idx="2"/>
          </p:nvPr>
        </p:nvSpPr>
        <p:spPr>
          <a:xfrm>
            <a:off x="228600" y="838200"/>
            <a:ext cx="2819400" cy="4572000"/>
          </a:xfrm>
        </p:spPr>
        <p:txBody>
          <a:bodyPr/>
          <a:lstStyle/>
          <a:p>
            <a:pPr eaLnBrk="1" hangingPunct="1">
              <a:buClr>
                <a:srgbClr val="953735"/>
              </a:buClr>
              <a:buFont typeface="Wingdings" pitchFamily="2" charset="2"/>
              <a:buChar char="v"/>
            </a:pPr>
            <a:r>
              <a:rPr lang="en-US" sz="1800" dirty="0"/>
              <a:t>Funeral homes get a lot of calls asking for a name of a florist.  Know which florist they are recommending by placing test calls.</a:t>
            </a:r>
          </a:p>
          <a:p>
            <a:pPr eaLnBrk="1" hangingPunct="1">
              <a:buClr>
                <a:srgbClr val="953735"/>
              </a:buClr>
              <a:buFont typeface="Wingdings" pitchFamily="2" charset="2"/>
              <a:buChar char="v"/>
            </a:pPr>
            <a:r>
              <a:rPr lang="en-US" sz="1800" dirty="0"/>
              <a:t>If all phone employees are giving your shop name except one, consider discussing this with the funeral home owner.</a:t>
            </a:r>
          </a:p>
          <a:p>
            <a:pPr eaLnBrk="1" hangingPunct="1">
              <a:buClr>
                <a:srgbClr val="953735"/>
              </a:buClr>
              <a:buFont typeface="Wingdings" pitchFamily="2" charset="2"/>
              <a:buChar char="v"/>
            </a:pPr>
            <a:r>
              <a:rPr lang="en-US" sz="1800" dirty="0"/>
              <a:t>Also test call after hours to see what florists the answering services are recommending.</a:t>
            </a:r>
          </a:p>
        </p:txBody>
      </p:sp>
      <p:sp>
        <p:nvSpPr>
          <p:cNvPr id="49154" name="Title 1"/>
          <p:cNvSpPr>
            <a:spLocks noGrp="1"/>
          </p:cNvSpPr>
          <p:nvPr>
            <p:ph type="title"/>
          </p:nvPr>
        </p:nvSpPr>
        <p:spPr>
          <a:xfrm>
            <a:off x="76200" y="0"/>
            <a:ext cx="9067800" cy="640080"/>
          </a:xfrm>
        </p:spPr>
        <p:txBody>
          <a:bodyPr/>
          <a:lstStyle/>
          <a:p>
            <a:pPr algn="l" eaLnBrk="1" hangingPunct="1"/>
            <a:r>
              <a:rPr lang="en-US" sz="3000" dirty="0">
                <a:solidFill>
                  <a:srgbClr val="3A6638"/>
                </a:solidFill>
                <a:latin typeface="Arial Black" pitchFamily="34" charset="0"/>
                <a:ea typeface="ＭＳ Ｐゴシック" pitchFamily="34" charset="-128"/>
              </a:rPr>
              <a:t>Funeral Home Phone Referrals</a:t>
            </a:r>
            <a:endParaRPr lang="en-US" sz="3000" dirty="0">
              <a:ea typeface="ＭＳ Ｐゴシック" pitchFamily="34" charset="-128"/>
            </a:endParaRPr>
          </a:p>
        </p:txBody>
      </p:sp>
      <p:grpSp>
        <p:nvGrpSpPr>
          <p:cNvPr id="2" name="Group 7"/>
          <p:cNvGrpSpPr>
            <a:grpSpLocks/>
          </p:cNvGrpSpPr>
          <p:nvPr/>
        </p:nvGrpSpPr>
        <p:grpSpPr bwMode="auto">
          <a:xfrm>
            <a:off x="0" y="5410200"/>
            <a:ext cx="9144000" cy="1447800"/>
            <a:chOff x="0" y="5410200"/>
            <a:chExt cx="9144000" cy="1447800"/>
          </a:xfrm>
        </p:grpSpPr>
        <p:pic>
          <p:nvPicPr>
            <p:cNvPr id="49158"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9159"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915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70" t="1006" r="17217" b="1678"/>
          <a:stretch/>
        </p:blipFill>
        <p:spPr>
          <a:xfrm>
            <a:off x="2971800" y="685800"/>
            <a:ext cx="6096000" cy="527713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3"/>
          <p:cNvSpPr>
            <a:spLocks noGrp="1"/>
          </p:cNvSpPr>
          <p:nvPr>
            <p:ph sz="half" idx="2"/>
          </p:nvPr>
        </p:nvSpPr>
        <p:spPr>
          <a:xfrm>
            <a:off x="228600" y="1143000"/>
            <a:ext cx="3733800" cy="4038600"/>
          </a:xfrm>
        </p:spPr>
        <p:txBody>
          <a:bodyPr/>
          <a:lstStyle/>
          <a:p>
            <a:pPr eaLnBrk="1" hangingPunct="1">
              <a:buClr>
                <a:srgbClr val="953735"/>
              </a:buClr>
              <a:buFont typeface="Wingdings" pitchFamily="2" charset="2"/>
              <a:buChar char="v"/>
            </a:pPr>
            <a:r>
              <a:rPr lang="en-US" sz="1800" dirty="0"/>
              <a:t>Most third-party websites for funeral homes have flower links to order-gatherers or directly to a wire service to facilitate the order.</a:t>
            </a:r>
          </a:p>
          <a:p>
            <a:pPr eaLnBrk="1" hangingPunct="1">
              <a:buClr>
                <a:srgbClr val="953735"/>
              </a:buClr>
              <a:buFont typeface="Wingdings" pitchFamily="2" charset="2"/>
              <a:buChar char="v"/>
            </a:pPr>
            <a:r>
              <a:rPr lang="en-US" sz="1800" dirty="0"/>
              <a:t>Local florists get the order at 73% of the retail value, and most likely at an under-valued price </a:t>
            </a:r>
            <a:r>
              <a:rPr lang="en-US" sz="1800" i="1" dirty="0"/>
              <a:t>before</a:t>
            </a:r>
            <a:r>
              <a:rPr lang="en-US" sz="1800" dirty="0"/>
              <a:t> the discount.</a:t>
            </a:r>
          </a:p>
          <a:p>
            <a:pPr eaLnBrk="1" hangingPunct="1">
              <a:buClr>
                <a:srgbClr val="953735"/>
              </a:buClr>
              <a:buFont typeface="Wingdings" pitchFamily="2" charset="2"/>
              <a:buChar char="v"/>
            </a:pPr>
            <a:r>
              <a:rPr lang="en-US" sz="1800" dirty="0"/>
              <a:t>The facilitating company can over-promise the customer, and the florist filler is held responsible, if only by association.</a:t>
            </a:r>
          </a:p>
          <a:p>
            <a:pPr eaLnBrk="1" hangingPunct="1">
              <a:buClr>
                <a:srgbClr val="953735"/>
              </a:buClr>
              <a:buNone/>
            </a:pPr>
            <a:endParaRPr lang="en-US" sz="1800" dirty="0"/>
          </a:p>
          <a:p>
            <a:pPr eaLnBrk="1" hangingPunct="1">
              <a:buClr>
                <a:srgbClr val="953735"/>
              </a:buClr>
              <a:buFont typeface="Wingdings" pitchFamily="2" charset="2"/>
              <a:buChar char="v"/>
            </a:pPr>
            <a:endParaRPr lang="en-US" sz="1800" dirty="0">
              <a:ea typeface="ＭＳ Ｐゴシック" pitchFamily="34" charset="-128"/>
            </a:endParaRPr>
          </a:p>
        </p:txBody>
      </p:sp>
      <p:sp>
        <p:nvSpPr>
          <p:cNvPr id="49154" name="Title 1"/>
          <p:cNvSpPr>
            <a:spLocks noGrp="1"/>
          </p:cNvSpPr>
          <p:nvPr>
            <p:ph type="title"/>
          </p:nvPr>
        </p:nvSpPr>
        <p:spPr>
          <a:xfrm>
            <a:off x="76200" y="0"/>
            <a:ext cx="9067800" cy="914400"/>
          </a:xfrm>
        </p:spPr>
        <p:txBody>
          <a:bodyPr/>
          <a:lstStyle/>
          <a:p>
            <a:pPr algn="l" eaLnBrk="1" hangingPunct="1"/>
            <a:r>
              <a:rPr lang="en-US" sz="3000" dirty="0">
                <a:solidFill>
                  <a:srgbClr val="3A6638"/>
                </a:solidFill>
                <a:latin typeface="Arial Black" pitchFamily="34" charset="0"/>
                <a:ea typeface="ＭＳ Ｐゴシック" pitchFamily="34" charset="-128"/>
              </a:rPr>
              <a:t>Funeral Home Third-Party Website Flowers</a:t>
            </a:r>
            <a:endParaRPr lang="en-US" sz="3000" dirty="0">
              <a:ea typeface="ＭＳ Ｐゴシック" pitchFamily="34" charset="-128"/>
            </a:endParaRPr>
          </a:p>
        </p:txBody>
      </p:sp>
      <p:grpSp>
        <p:nvGrpSpPr>
          <p:cNvPr id="2" name="Group 7"/>
          <p:cNvGrpSpPr>
            <a:grpSpLocks/>
          </p:cNvGrpSpPr>
          <p:nvPr/>
        </p:nvGrpSpPr>
        <p:grpSpPr bwMode="auto">
          <a:xfrm>
            <a:off x="0" y="5410200"/>
            <a:ext cx="9144000" cy="1447800"/>
            <a:chOff x="0" y="5410200"/>
            <a:chExt cx="9144000" cy="1447800"/>
          </a:xfrm>
        </p:grpSpPr>
        <p:pic>
          <p:nvPicPr>
            <p:cNvPr id="49158"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9159"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915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557463"/>
            <a:ext cx="4451813" cy="58674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3"/>
          <p:cNvSpPr>
            <a:spLocks noGrp="1"/>
          </p:cNvSpPr>
          <p:nvPr>
            <p:ph sz="half" idx="2"/>
          </p:nvPr>
        </p:nvSpPr>
        <p:spPr>
          <a:xfrm>
            <a:off x="228600" y="1143000"/>
            <a:ext cx="3505200" cy="4038600"/>
          </a:xfrm>
        </p:spPr>
        <p:txBody>
          <a:bodyPr/>
          <a:lstStyle/>
          <a:p>
            <a:pPr eaLnBrk="1" hangingPunct="1">
              <a:buClr>
                <a:srgbClr val="953735"/>
              </a:buClr>
              <a:buFont typeface="Wingdings" pitchFamily="2" charset="2"/>
              <a:buChar char="v"/>
            </a:pPr>
            <a:r>
              <a:rPr lang="en-US" sz="1800" dirty="0"/>
              <a:t>Use the information in this SAF Floral Management article as a means to explain how the funeral home's third-party website flower link works, and how it is actually detrimental to all concerned.</a:t>
            </a:r>
          </a:p>
          <a:p>
            <a:pPr eaLnBrk="1" hangingPunct="1">
              <a:buClr>
                <a:srgbClr val="953735"/>
              </a:buClr>
              <a:buFont typeface="Wingdings" pitchFamily="2" charset="2"/>
              <a:buChar char="v"/>
            </a:pPr>
            <a:r>
              <a:rPr lang="en-US" sz="1800" dirty="0"/>
              <a:t>Then review in as much detail as possible the positive benefits of a direct link to your shop/website.</a:t>
            </a:r>
          </a:p>
          <a:p>
            <a:pPr eaLnBrk="1" hangingPunct="1">
              <a:buClr>
                <a:srgbClr val="953735"/>
              </a:buClr>
              <a:buFont typeface="Wingdings" pitchFamily="2" charset="2"/>
              <a:buChar char="v"/>
            </a:pPr>
            <a:r>
              <a:rPr lang="en-US" sz="1800" dirty="0"/>
              <a:t>Make the pitch! You have nothing to lose, and a lot to gain.</a:t>
            </a:r>
          </a:p>
          <a:p>
            <a:pPr eaLnBrk="1" hangingPunct="1">
              <a:buClr>
                <a:srgbClr val="953735"/>
              </a:buClr>
              <a:buNone/>
            </a:pPr>
            <a:endParaRPr lang="en-US" sz="1800" dirty="0"/>
          </a:p>
          <a:p>
            <a:pPr eaLnBrk="1" hangingPunct="1">
              <a:buClr>
                <a:srgbClr val="953735"/>
              </a:buClr>
              <a:buFont typeface="Wingdings" pitchFamily="2" charset="2"/>
              <a:buChar char="v"/>
            </a:pPr>
            <a:endParaRPr lang="en-US" sz="1800" dirty="0">
              <a:ea typeface="ＭＳ Ｐゴシック" pitchFamily="34" charset="-128"/>
            </a:endParaRPr>
          </a:p>
        </p:txBody>
      </p:sp>
      <p:sp>
        <p:nvSpPr>
          <p:cNvPr id="49154" name="Title 1"/>
          <p:cNvSpPr>
            <a:spLocks noGrp="1"/>
          </p:cNvSpPr>
          <p:nvPr>
            <p:ph type="title"/>
          </p:nvPr>
        </p:nvSpPr>
        <p:spPr>
          <a:xfrm>
            <a:off x="76200" y="0"/>
            <a:ext cx="9067800" cy="533400"/>
          </a:xfrm>
        </p:spPr>
        <p:txBody>
          <a:bodyPr/>
          <a:lstStyle/>
          <a:p>
            <a:pPr algn="l" eaLnBrk="1" hangingPunct="1"/>
            <a:r>
              <a:rPr lang="en-US" sz="3000" dirty="0">
                <a:solidFill>
                  <a:srgbClr val="3A6638"/>
                </a:solidFill>
                <a:latin typeface="Arial Black" pitchFamily="34" charset="0"/>
                <a:ea typeface="ＭＳ Ｐゴシック" pitchFamily="34" charset="-128"/>
              </a:rPr>
              <a:t>Propose a Direct Flower Link Deal</a:t>
            </a:r>
            <a:endParaRPr lang="en-US" sz="3000" dirty="0">
              <a:ea typeface="ＭＳ Ｐゴシック" pitchFamily="34" charset="-128"/>
            </a:endParaRPr>
          </a:p>
        </p:txBody>
      </p:sp>
      <p:grpSp>
        <p:nvGrpSpPr>
          <p:cNvPr id="2" name="Group 7"/>
          <p:cNvGrpSpPr>
            <a:grpSpLocks/>
          </p:cNvGrpSpPr>
          <p:nvPr/>
        </p:nvGrpSpPr>
        <p:grpSpPr bwMode="auto">
          <a:xfrm>
            <a:off x="0" y="5410200"/>
            <a:ext cx="9144000" cy="1447800"/>
            <a:chOff x="0" y="5410200"/>
            <a:chExt cx="9144000" cy="1447800"/>
          </a:xfrm>
        </p:grpSpPr>
        <p:pic>
          <p:nvPicPr>
            <p:cNvPr id="49158"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9159"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915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9" name="Picture 2"/>
          <p:cNvPicPr>
            <a:picLocks noChangeAspect="1" noChangeArrowheads="1"/>
          </p:cNvPicPr>
          <p:nvPr/>
        </p:nvPicPr>
        <p:blipFill>
          <a:blip r:embed="rId5" cstate="print"/>
          <a:stretch>
            <a:fillRect/>
          </a:stretch>
        </p:blipFill>
        <p:spPr bwMode="auto">
          <a:xfrm>
            <a:off x="4398950" y="533400"/>
            <a:ext cx="4440250" cy="585216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3"/>
          <p:cNvSpPr>
            <a:spLocks noGrp="1"/>
          </p:cNvSpPr>
          <p:nvPr>
            <p:ph sz="half" idx="2"/>
          </p:nvPr>
        </p:nvSpPr>
        <p:spPr>
          <a:xfrm>
            <a:off x="228599" y="990600"/>
            <a:ext cx="4631630" cy="4134089"/>
          </a:xfrm>
        </p:spPr>
        <p:txBody>
          <a:bodyPr/>
          <a:lstStyle/>
          <a:p>
            <a:pPr eaLnBrk="1" hangingPunct="1">
              <a:buClr>
                <a:srgbClr val="953735"/>
              </a:buClr>
              <a:buFont typeface="Wingdings" pitchFamily="2" charset="2"/>
              <a:buChar char="v"/>
            </a:pPr>
            <a:r>
              <a:rPr lang="en-US" sz="1600" dirty="0">
                <a:ea typeface="ＭＳ Ｐゴシック"/>
              </a:rPr>
              <a:t>You can establish the relationship before–</a:t>
            </a:r>
            <a:r>
              <a:rPr lang="en-US" sz="1600" i="1" dirty="0">
                <a:ea typeface="ＭＳ Ｐゴシック"/>
              </a:rPr>
              <a:t>or after</a:t>
            </a:r>
            <a:r>
              <a:rPr lang="en-US" sz="1600" dirty="0">
                <a:ea typeface="ＭＳ Ｐゴシック"/>
              </a:rPr>
              <a:t>–a local funeral home has made a deal with an industry-based website provider.</a:t>
            </a:r>
          </a:p>
          <a:p>
            <a:pPr eaLnBrk="1" hangingPunct="1">
              <a:buClr>
                <a:srgbClr val="953735"/>
              </a:buClr>
              <a:buFont typeface="Wingdings" pitchFamily="2" charset="2"/>
              <a:buChar char="v"/>
            </a:pPr>
            <a:r>
              <a:rPr lang="en-US" sz="1600" dirty="0">
                <a:ea typeface="ＭＳ Ｐゴシック"/>
              </a:rPr>
              <a:t>Because of your locality and high-level of personal service, your flower direct deals will stand “head and shoulders” above those available from order gatherers or the wire service direct. </a:t>
            </a:r>
            <a:endParaRPr lang="en-US" sz="1600" dirty="0"/>
          </a:p>
          <a:p>
            <a:pPr eaLnBrk="1" hangingPunct="1">
              <a:buClr>
                <a:srgbClr val="953735"/>
              </a:buClr>
              <a:buFont typeface="Wingdings" pitchFamily="2" charset="2"/>
              <a:buChar char="v"/>
            </a:pPr>
            <a:r>
              <a:rPr lang="en-US" sz="1600" dirty="0">
                <a:ea typeface="ＭＳ Ｐゴシック"/>
              </a:rPr>
              <a:t>Your commission deal could be 10-15%, versus the 27% total value sacrifice with the current arrangement they have with the website provider. </a:t>
            </a:r>
            <a:endParaRPr lang="en-US" sz="1600" dirty="0"/>
          </a:p>
          <a:p>
            <a:pPr eaLnBrk="1" hangingPunct="1">
              <a:buClr>
                <a:srgbClr val="953735"/>
              </a:buClr>
              <a:buFont typeface="Wingdings" pitchFamily="2" charset="2"/>
              <a:buChar char="v"/>
            </a:pPr>
            <a:r>
              <a:rPr lang="en-US" sz="1600" dirty="0">
                <a:ea typeface="ＭＳ Ｐゴシック"/>
              </a:rPr>
              <a:t>A Funeral Flower website provided by you, means that the flower arrangements and plants are priced at full value.</a:t>
            </a:r>
          </a:p>
          <a:p>
            <a:pPr eaLnBrk="1" hangingPunct="1">
              <a:buClr>
                <a:srgbClr val="953735"/>
              </a:buClr>
              <a:buFont typeface="Wingdings" pitchFamily="2" charset="2"/>
              <a:buChar char="v"/>
            </a:pPr>
            <a:r>
              <a:rPr lang="en-US" sz="1600" dirty="0">
                <a:ea typeface="ＭＳ Ｐゴシック"/>
              </a:rPr>
              <a:t>A dedicated funeral flower website will help commit a funeral home’s loyalty to your business. </a:t>
            </a:r>
            <a:endParaRPr lang="en-US" sz="1600" dirty="0"/>
          </a:p>
          <a:p>
            <a:pPr eaLnBrk="1" hangingPunct="1">
              <a:buClr>
                <a:srgbClr val="953735"/>
              </a:buClr>
              <a:buFont typeface="Wingdings" pitchFamily="2" charset="2"/>
              <a:buChar char="v"/>
            </a:pPr>
            <a:endParaRPr lang="en-US" sz="1600" dirty="0">
              <a:ea typeface="ＭＳ Ｐゴシック" pitchFamily="34" charset="-128"/>
            </a:endParaRPr>
          </a:p>
        </p:txBody>
      </p:sp>
      <p:sp>
        <p:nvSpPr>
          <p:cNvPr id="49154" name="Title 1"/>
          <p:cNvSpPr>
            <a:spLocks noGrp="1"/>
          </p:cNvSpPr>
          <p:nvPr>
            <p:ph type="title"/>
          </p:nvPr>
        </p:nvSpPr>
        <p:spPr>
          <a:xfrm>
            <a:off x="76200" y="0"/>
            <a:ext cx="9067800" cy="886460"/>
          </a:xfrm>
        </p:spPr>
        <p:txBody>
          <a:bodyPr/>
          <a:lstStyle/>
          <a:p>
            <a:pPr algn="l" eaLnBrk="1" hangingPunct="1"/>
            <a:r>
              <a:rPr lang="en-US" sz="2400" dirty="0">
                <a:solidFill>
                  <a:srgbClr val="3A6638"/>
                </a:solidFill>
                <a:latin typeface="Arial Black"/>
                <a:ea typeface="ＭＳ Ｐゴシック"/>
              </a:rPr>
              <a:t>Grow Your Business: Offer Commission-Based Funeral Flower Websites </a:t>
            </a:r>
            <a:endParaRPr lang="en-US" sz="2400" dirty="0">
              <a:solidFill>
                <a:srgbClr val="3A6638"/>
              </a:solidFill>
              <a:latin typeface="Arial Black" pitchFamily="34" charset="0"/>
              <a:ea typeface="ＭＳ Ｐゴシック" pitchFamily="34" charset="-128"/>
            </a:endParaRPr>
          </a:p>
        </p:txBody>
      </p:sp>
      <p:grpSp>
        <p:nvGrpSpPr>
          <p:cNvPr id="2" name="Group 7"/>
          <p:cNvGrpSpPr>
            <a:grpSpLocks/>
          </p:cNvGrpSpPr>
          <p:nvPr/>
        </p:nvGrpSpPr>
        <p:grpSpPr bwMode="auto">
          <a:xfrm>
            <a:off x="0" y="5410200"/>
            <a:ext cx="9144000" cy="1447800"/>
            <a:chOff x="0" y="5410200"/>
            <a:chExt cx="9144000" cy="1447800"/>
          </a:xfrm>
        </p:grpSpPr>
        <p:pic>
          <p:nvPicPr>
            <p:cNvPr id="49158"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9159"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915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6470" y="597003"/>
            <a:ext cx="3778369" cy="5775911"/>
          </a:xfrm>
          <a:prstGeom prst="rect">
            <a:avLst/>
          </a:prstGeom>
        </p:spPr>
      </p:pic>
    </p:spTree>
    <p:extLst>
      <p:ext uri="{BB962C8B-B14F-4D97-AF65-F5344CB8AC3E}">
        <p14:creationId xmlns:p14="http://schemas.microsoft.com/office/powerpoint/2010/main" val="42147080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3"/>
          <p:cNvSpPr>
            <a:spLocks noGrp="1"/>
          </p:cNvSpPr>
          <p:nvPr>
            <p:ph sz="half" idx="2"/>
          </p:nvPr>
        </p:nvSpPr>
        <p:spPr>
          <a:xfrm>
            <a:off x="152400" y="762000"/>
            <a:ext cx="1981200" cy="4724400"/>
          </a:xfrm>
        </p:spPr>
        <p:txBody>
          <a:bodyPr/>
          <a:lstStyle/>
          <a:p>
            <a:pPr eaLnBrk="1" hangingPunct="1">
              <a:spcBef>
                <a:spcPts val="600"/>
              </a:spcBef>
              <a:buClr>
                <a:srgbClr val="953735"/>
              </a:buClr>
              <a:buFont typeface="Wingdings" pitchFamily="2" charset="2"/>
              <a:buChar char="v"/>
            </a:pPr>
            <a:r>
              <a:rPr lang="en-US" sz="1600" dirty="0">
                <a:ea typeface="ＭＳ Ｐゴシック" pitchFamily="34" charset="-128"/>
              </a:rPr>
              <a:t>Is a proactive way to solicit work from a funeral home before another florist offers them a </a:t>
            </a:r>
            <a:r>
              <a:rPr lang="ja-JP" altLang="en-US" sz="1600">
                <a:ea typeface="ＭＳ Ｐゴシック" pitchFamily="34" charset="-128"/>
              </a:rPr>
              <a:t>“</a:t>
            </a:r>
            <a:r>
              <a:rPr lang="en-US" altLang="ja-JP" sz="1600" dirty="0">
                <a:ea typeface="ＭＳ Ｐゴシック" pitchFamily="34" charset="-128"/>
              </a:rPr>
              <a:t>deal.</a:t>
            </a:r>
            <a:r>
              <a:rPr lang="ja-JP" altLang="en-US" sz="1600">
                <a:ea typeface="ＭＳ Ｐゴシック" pitchFamily="34" charset="-128"/>
              </a:rPr>
              <a:t>”</a:t>
            </a:r>
            <a:endParaRPr lang="en-US" altLang="ja-JP" sz="1600" dirty="0">
              <a:ea typeface="ＭＳ Ｐゴシック" pitchFamily="34" charset="-128"/>
            </a:endParaRPr>
          </a:p>
          <a:p>
            <a:pPr eaLnBrk="1" hangingPunct="1">
              <a:spcBef>
                <a:spcPts val="600"/>
              </a:spcBef>
              <a:buClr>
                <a:srgbClr val="953735"/>
              </a:buClr>
              <a:buFont typeface="Wingdings" pitchFamily="2" charset="2"/>
              <a:buChar char="v"/>
            </a:pPr>
            <a:r>
              <a:rPr lang="en-US" sz="1600" dirty="0">
                <a:ea typeface="ＭＳ Ｐゴシック" pitchFamily="34" charset="-128"/>
              </a:rPr>
              <a:t>Allows you to set a </a:t>
            </a:r>
            <a:r>
              <a:rPr lang="en-US" altLang="ja-JP" sz="1600" dirty="0">
                <a:ea typeface="ＭＳ Ｐゴシック" pitchFamily="34" charset="-128"/>
              </a:rPr>
              <a:t>reasonable referral fee.</a:t>
            </a:r>
          </a:p>
          <a:p>
            <a:pPr eaLnBrk="1" hangingPunct="1">
              <a:spcBef>
                <a:spcPts val="600"/>
              </a:spcBef>
              <a:buClr>
                <a:srgbClr val="953735"/>
              </a:buClr>
              <a:buFont typeface="Wingdings" pitchFamily="2" charset="2"/>
              <a:buChar char="v"/>
            </a:pPr>
            <a:r>
              <a:rPr lang="en-US" sz="1600" dirty="0">
                <a:ea typeface="ＭＳ Ｐゴシック" pitchFamily="34" charset="-128"/>
              </a:rPr>
              <a:t>Gets </a:t>
            </a:r>
            <a:r>
              <a:rPr lang="en-US" sz="1600" dirty="0"/>
              <a:t>them hooked on the quality of your work and service, before they get a higher referral fee from a competitor.</a:t>
            </a:r>
            <a:endParaRPr lang="en-US" sz="1600" dirty="0">
              <a:ea typeface="ＭＳ Ｐゴシック" pitchFamily="34" charset="-128"/>
            </a:endParaRPr>
          </a:p>
        </p:txBody>
      </p:sp>
      <p:sp>
        <p:nvSpPr>
          <p:cNvPr id="48130"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Develop a Partnership Program</a:t>
            </a:r>
            <a:endParaRPr lang="en-US" sz="3000" dirty="0">
              <a:ea typeface="ＭＳ Ｐゴシック" pitchFamily="34" charset="-128"/>
            </a:endParaRPr>
          </a:p>
        </p:txBody>
      </p:sp>
      <p:grpSp>
        <p:nvGrpSpPr>
          <p:cNvPr id="48131" name="Group 7"/>
          <p:cNvGrpSpPr>
            <a:grpSpLocks/>
          </p:cNvGrpSpPr>
          <p:nvPr/>
        </p:nvGrpSpPr>
        <p:grpSpPr bwMode="auto">
          <a:xfrm>
            <a:off x="0" y="5410200"/>
            <a:ext cx="9144000" cy="1447800"/>
            <a:chOff x="0" y="5410200"/>
            <a:chExt cx="9144000" cy="1447800"/>
          </a:xfrm>
        </p:grpSpPr>
        <p:pic>
          <p:nvPicPr>
            <p:cNvPr id="48134"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8135"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8132" name="TextBox 10"/>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914400"/>
            <a:ext cx="6949440" cy="5405120"/>
          </a:xfrm>
          <a:prstGeom prst="rect">
            <a:avLst/>
          </a:prstGeom>
          <a:ln>
            <a:solidFill>
              <a:schemeClr val="tx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76200" y="-27296"/>
            <a:ext cx="7467600" cy="636896"/>
          </a:xfrm>
        </p:spPr>
        <p:txBody>
          <a:bodyPr/>
          <a:lstStyle/>
          <a:p>
            <a:pPr algn="l" eaLnBrk="1" hangingPunct="1"/>
            <a:r>
              <a:rPr lang="en-US" sz="3000" dirty="0">
                <a:solidFill>
                  <a:srgbClr val="3A6638"/>
                </a:solidFill>
                <a:latin typeface="Arial Black" pitchFamily="34" charset="0"/>
                <a:ea typeface="ＭＳ Ｐゴシック" pitchFamily="34" charset="-128"/>
              </a:rPr>
              <a:t>Hand Out Alternate Sayings Card</a:t>
            </a:r>
          </a:p>
        </p:txBody>
      </p:sp>
      <p:sp>
        <p:nvSpPr>
          <p:cNvPr id="17410" name="Content Placeholder 2"/>
          <p:cNvSpPr>
            <a:spLocks noGrp="1"/>
          </p:cNvSpPr>
          <p:nvPr>
            <p:ph sz="half" idx="2"/>
          </p:nvPr>
        </p:nvSpPr>
        <p:spPr>
          <a:xfrm>
            <a:off x="457200" y="609600"/>
            <a:ext cx="4953000" cy="2286000"/>
          </a:xfrm>
        </p:spPr>
        <p:txBody>
          <a:bodyPr/>
          <a:lstStyle/>
          <a:p>
            <a:pPr eaLnBrk="1" hangingPunct="1">
              <a:spcBef>
                <a:spcPts val="0"/>
              </a:spcBef>
              <a:buClr>
                <a:srgbClr val="953735"/>
              </a:buClr>
              <a:buFont typeface="Wingdings" pitchFamily="2" charset="2"/>
              <a:buChar char="v"/>
            </a:pPr>
            <a:r>
              <a:rPr lang="en-US" sz="1800" dirty="0">
                <a:ea typeface="ＭＳ Ｐゴシック" pitchFamily="34" charset="-128"/>
              </a:rPr>
              <a:t>Ask if they could keep this tasteful wallet size card in the consultation room for quick reference to alternate sayings to ILOF.</a:t>
            </a:r>
          </a:p>
          <a:p>
            <a:pPr eaLnBrk="1" hangingPunct="1">
              <a:spcBef>
                <a:spcPts val="0"/>
              </a:spcBef>
              <a:buClr>
                <a:srgbClr val="953735"/>
              </a:buClr>
              <a:buFont typeface="Arial" pitchFamily="34" charset="0"/>
              <a:buNone/>
            </a:pPr>
            <a:endParaRPr lang="en-US" sz="1800" dirty="0">
              <a:ea typeface="ＭＳ Ｐゴシック" pitchFamily="34" charset="-128"/>
            </a:endParaRPr>
          </a:p>
          <a:p>
            <a:pPr eaLnBrk="1" hangingPunct="1">
              <a:spcBef>
                <a:spcPts val="0"/>
              </a:spcBef>
              <a:buClr>
                <a:srgbClr val="953735"/>
              </a:buClr>
              <a:buFont typeface="Wingdings" pitchFamily="2" charset="2"/>
              <a:buChar char="v"/>
            </a:pPr>
            <a:r>
              <a:rPr lang="en-US" sz="1800" dirty="0">
                <a:ea typeface="ＭＳ Ｐゴシック" pitchFamily="34" charset="-128"/>
              </a:rPr>
              <a:t>If the funeral director is receptive to the idea, follow up with a gift of a wood/décor card holder and extra cards.</a:t>
            </a:r>
          </a:p>
        </p:txBody>
      </p:sp>
      <p:grpSp>
        <p:nvGrpSpPr>
          <p:cNvPr id="2" name="Group 5"/>
          <p:cNvGrpSpPr>
            <a:grpSpLocks/>
          </p:cNvGrpSpPr>
          <p:nvPr/>
        </p:nvGrpSpPr>
        <p:grpSpPr bwMode="auto">
          <a:xfrm>
            <a:off x="0" y="5410200"/>
            <a:ext cx="9144000" cy="1447800"/>
            <a:chOff x="0" y="5410200"/>
            <a:chExt cx="9144000" cy="1447800"/>
          </a:xfrm>
        </p:grpSpPr>
        <p:pic>
          <p:nvPicPr>
            <p:cNvPr id="17414"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17415"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pic>
        <p:nvPicPr>
          <p:cNvPr id="17412" name="Picture 11" descr="ILOF_infocard.pdf"/>
          <p:cNvPicPr>
            <a:picLocks noChangeAspect="1"/>
          </p:cNvPicPr>
          <p:nvPr/>
        </p:nvPicPr>
        <p:blipFill>
          <a:blip r:embed="rId5" cstate="print"/>
          <a:srcRect/>
          <a:stretch>
            <a:fillRect/>
          </a:stretch>
        </p:blipFill>
        <p:spPr bwMode="auto">
          <a:xfrm>
            <a:off x="5486400" y="533400"/>
            <a:ext cx="3525837" cy="5600700"/>
          </a:xfrm>
          <a:prstGeom prst="rect">
            <a:avLst/>
          </a:prstGeom>
          <a:noFill/>
          <a:ln w="9525">
            <a:noFill/>
            <a:miter lim="800000"/>
            <a:headEnd/>
            <a:tailEnd/>
          </a:ln>
        </p:spPr>
      </p:pic>
      <p:sp>
        <p:nvSpPr>
          <p:cNvPr id="17413" name="TextBox 12"/>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9" name="Picture 7" descr="ILOF_infocardback.pdf"/>
          <p:cNvPicPr>
            <a:picLocks noChangeAspect="1"/>
          </p:cNvPicPr>
          <p:nvPr/>
        </p:nvPicPr>
        <p:blipFill>
          <a:blip r:embed="rId6" cstate="print"/>
          <a:srcRect/>
          <a:stretch>
            <a:fillRect/>
          </a:stretch>
        </p:blipFill>
        <p:spPr bwMode="auto">
          <a:xfrm>
            <a:off x="2667000" y="2895600"/>
            <a:ext cx="2209800" cy="3509859"/>
          </a:xfrm>
          <a:prstGeom prst="rect">
            <a:avLst/>
          </a:prstGeom>
          <a:noFill/>
          <a:ln w="9525">
            <a:noFill/>
            <a:miter lim="800000"/>
            <a:headEnd/>
            <a:tailEnd/>
          </a:ln>
        </p:spPr>
      </p:pic>
      <p:sp>
        <p:nvSpPr>
          <p:cNvPr id="10" name="Content Placeholder 2"/>
          <p:cNvSpPr>
            <a:spLocks noGrp="1"/>
          </p:cNvSpPr>
          <p:nvPr>
            <p:ph sz="half" idx="2"/>
          </p:nvPr>
        </p:nvSpPr>
        <p:spPr>
          <a:xfrm>
            <a:off x="457200" y="4038600"/>
            <a:ext cx="2514600" cy="990600"/>
          </a:xfrm>
        </p:spPr>
        <p:txBody>
          <a:bodyPr/>
          <a:lstStyle/>
          <a:p>
            <a:pPr eaLnBrk="1" hangingPunct="1">
              <a:buClr>
                <a:srgbClr val="953735"/>
              </a:buClr>
              <a:buFont typeface="Wingdings" pitchFamily="2" charset="2"/>
              <a:buChar char="v"/>
            </a:pPr>
            <a:r>
              <a:rPr lang="en-US" sz="1800" dirty="0">
                <a:ea typeface="ＭＳ Ｐゴシック" pitchFamily="34" charset="-128"/>
              </a:rPr>
              <a:t>Reverse side of Alternate Sayings Card</a:t>
            </a:r>
          </a:p>
        </p:txBody>
      </p:sp>
    </p:spTree>
    <p:extLst>
      <p:ext uri="{BB962C8B-B14F-4D97-AF65-F5344CB8AC3E}">
        <p14:creationId xmlns:p14="http://schemas.microsoft.com/office/powerpoint/2010/main" val="3510092010"/>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3"/>
          <p:cNvSpPr>
            <a:spLocks noGrp="1"/>
          </p:cNvSpPr>
          <p:nvPr>
            <p:ph sz="half" idx="2"/>
          </p:nvPr>
        </p:nvSpPr>
        <p:spPr>
          <a:xfrm>
            <a:off x="0" y="914400"/>
            <a:ext cx="2133600" cy="4038600"/>
          </a:xfrm>
        </p:spPr>
        <p:txBody>
          <a:bodyPr/>
          <a:lstStyle/>
          <a:p>
            <a:pPr eaLnBrk="1" hangingPunct="1">
              <a:spcBef>
                <a:spcPts val="600"/>
              </a:spcBef>
              <a:buClr>
                <a:srgbClr val="953735"/>
              </a:buClr>
              <a:buFont typeface="Wingdings" pitchFamily="2" charset="2"/>
              <a:buChar char="v"/>
            </a:pPr>
            <a:r>
              <a:rPr lang="en-US" sz="1600" dirty="0">
                <a:ea typeface="ＭＳ Ｐゴシック" pitchFamily="34" charset="-128"/>
              </a:rPr>
              <a:t>The program does not cover funeral home referrals given out over the phone.</a:t>
            </a:r>
          </a:p>
          <a:p>
            <a:pPr eaLnBrk="1" hangingPunct="1">
              <a:spcBef>
                <a:spcPts val="600"/>
              </a:spcBef>
              <a:buClr>
                <a:srgbClr val="953735"/>
              </a:buClr>
              <a:buFont typeface="Wingdings" pitchFamily="2" charset="2"/>
              <a:buChar char="v"/>
            </a:pPr>
            <a:r>
              <a:rPr lang="en-US" sz="1600" dirty="0">
                <a:ea typeface="ＭＳ Ｐゴシック" pitchFamily="34" charset="-128"/>
              </a:rPr>
              <a:t>The program can generate additional orders, as the immediate family will refer both in-town and out-of-town family and friends to the florist making the “family tribute”.</a:t>
            </a:r>
          </a:p>
        </p:txBody>
      </p:sp>
      <p:sp>
        <p:nvSpPr>
          <p:cNvPr id="48130"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Partnership Program</a:t>
            </a:r>
            <a:endParaRPr lang="en-US" sz="3000" dirty="0">
              <a:ea typeface="ＭＳ Ｐゴシック" pitchFamily="34" charset="-128"/>
            </a:endParaRPr>
          </a:p>
        </p:txBody>
      </p:sp>
      <p:grpSp>
        <p:nvGrpSpPr>
          <p:cNvPr id="2" name="Group 7"/>
          <p:cNvGrpSpPr>
            <a:grpSpLocks/>
          </p:cNvGrpSpPr>
          <p:nvPr/>
        </p:nvGrpSpPr>
        <p:grpSpPr bwMode="auto">
          <a:xfrm>
            <a:off x="0" y="5410200"/>
            <a:ext cx="9144000" cy="1447800"/>
            <a:chOff x="0" y="5410200"/>
            <a:chExt cx="9144000" cy="1447800"/>
          </a:xfrm>
        </p:grpSpPr>
        <p:pic>
          <p:nvPicPr>
            <p:cNvPr id="48134"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8135"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8132" name="TextBox 10"/>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914396"/>
            <a:ext cx="6909042" cy="5373699"/>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3"/>
          <p:cNvSpPr>
            <a:spLocks noGrp="1"/>
          </p:cNvSpPr>
          <p:nvPr>
            <p:ph sz="half" idx="2"/>
          </p:nvPr>
        </p:nvSpPr>
        <p:spPr>
          <a:xfrm>
            <a:off x="381000" y="1295400"/>
            <a:ext cx="3505200" cy="3124200"/>
          </a:xfrm>
        </p:spPr>
        <p:txBody>
          <a:bodyPr/>
          <a:lstStyle/>
          <a:p>
            <a:pPr eaLnBrk="1" hangingPunct="1">
              <a:buClr>
                <a:srgbClr val="953735"/>
              </a:buClr>
              <a:buFont typeface="Wingdings" pitchFamily="2" charset="2"/>
              <a:buChar char="v"/>
            </a:pPr>
            <a:r>
              <a:rPr lang="en-US" sz="1800" dirty="0">
                <a:ea typeface="ＭＳ Ｐゴシック" pitchFamily="34" charset="-128"/>
              </a:rPr>
              <a:t>Send a letter following up on the initial partnership meeting held with the funeral director or owner of the firm.</a:t>
            </a:r>
          </a:p>
          <a:p>
            <a:pPr eaLnBrk="1" hangingPunct="1">
              <a:buClr>
                <a:srgbClr val="953735"/>
              </a:buClr>
              <a:buFont typeface="Wingdings" pitchFamily="2" charset="2"/>
              <a:buChar char="v"/>
            </a:pPr>
            <a:r>
              <a:rPr lang="en-US" sz="1800" dirty="0">
                <a:ea typeface="ＭＳ Ｐゴシック" pitchFamily="34" charset="-128"/>
              </a:rPr>
              <a:t>Reinforce the particulars of the referral fee </a:t>
            </a:r>
            <a:r>
              <a:rPr lang="ja-JP" altLang="en-US" sz="1800" dirty="0">
                <a:ea typeface="ＭＳ Ｐゴシック" pitchFamily="34" charset="-128"/>
              </a:rPr>
              <a:t>“</a:t>
            </a:r>
            <a:r>
              <a:rPr lang="en-US" altLang="ja-JP" sz="1800" dirty="0">
                <a:ea typeface="ＭＳ Ｐゴシック" pitchFamily="34" charset="-128"/>
              </a:rPr>
              <a:t>deal</a:t>
            </a:r>
            <a:r>
              <a:rPr lang="ja-JP" altLang="en-US" sz="1800" dirty="0">
                <a:ea typeface="ＭＳ Ｐゴシック" pitchFamily="34" charset="-128"/>
              </a:rPr>
              <a:t>”</a:t>
            </a:r>
            <a:r>
              <a:rPr lang="en-US" altLang="ja-JP" sz="1800" dirty="0">
                <a:ea typeface="ＭＳ Ｐゴシック" pitchFamily="34" charset="-128"/>
              </a:rPr>
              <a:t> struck during the meeting.</a:t>
            </a:r>
            <a:endParaRPr lang="en-US" sz="1800" dirty="0">
              <a:ea typeface="ＭＳ Ｐゴシック" pitchFamily="34" charset="-128"/>
            </a:endParaRPr>
          </a:p>
          <a:p>
            <a:pPr eaLnBrk="1" hangingPunct="1">
              <a:buClr>
                <a:srgbClr val="953735"/>
              </a:buClr>
              <a:buFont typeface="Wingdings" pitchFamily="2" charset="2"/>
              <a:buChar char="v"/>
            </a:pPr>
            <a:r>
              <a:rPr lang="en-US" sz="1800" dirty="0">
                <a:ea typeface="ＭＳ Ｐゴシック" pitchFamily="34" charset="-128"/>
              </a:rPr>
              <a:t>Consider sending the letter along with a unique floral arrangement.</a:t>
            </a:r>
          </a:p>
        </p:txBody>
      </p:sp>
      <p:sp>
        <p:nvSpPr>
          <p:cNvPr id="49154"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Partnership Follow-up Letter</a:t>
            </a:r>
            <a:endParaRPr lang="en-US" sz="3000" dirty="0">
              <a:ea typeface="ＭＳ Ｐゴシック" pitchFamily="34" charset="-128"/>
            </a:endParaRPr>
          </a:p>
        </p:txBody>
      </p:sp>
      <p:grpSp>
        <p:nvGrpSpPr>
          <p:cNvPr id="2" name="Group 7"/>
          <p:cNvGrpSpPr>
            <a:grpSpLocks/>
          </p:cNvGrpSpPr>
          <p:nvPr/>
        </p:nvGrpSpPr>
        <p:grpSpPr bwMode="auto">
          <a:xfrm>
            <a:off x="0" y="5410200"/>
            <a:ext cx="9144000" cy="1447800"/>
            <a:chOff x="0" y="5410200"/>
            <a:chExt cx="9144000" cy="1447800"/>
          </a:xfrm>
        </p:grpSpPr>
        <p:pic>
          <p:nvPicPr>
            <p:cNvPr id="49158"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9159"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915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4" name="Picture 3"/>
          <p:cNvPicPr>
            <a:picLocks noChangeAspect="1"/>
          </p:cNvPicPr>
          <p:nvPr/>
        </p:nvPicPr>
        <p:blipFill>
          <a:blip r:embed="rId5"/>
          <a:stretch>
            <a:fillRect/>
          </a:stretch>
        </p:blipFill>
        <p:spPr>
          <a:xfrm>
            <a:off x="4419600" y="640079"/>
            <a:ext cx="4691313" cy="5819603"/>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ctrTitle"/>
          </p:nvPr>
        </p:nvSpPr>
        <p:spPr/>
        <p:txBody>
          <a:bodyPr/>
          <a:lstStyle/>
          <a:p>
            <a:pPr eaLnBrk="1" hangingPunct="1"/>
            <a:r>
              <a:rPr lang="en-US" sz="4000" b="1" dirty="0">
                <a:solidFill>
                  <a:srgbClr val="3A6638"/>
                </a:solidFill>
                <a:latin typeface="Arial Black" pitchFamily="34" charset="0"/>
                <a:ea typeface="ＭＳ Ｐゴシック" pitchFamily="34" charset="-128"/>
              </a:rPr>
              <a:t>TOMA (Top Of Mind Awareness) Marketing</a:t>
            </a:r>
          </a:p>
        </p:txBody>
      </p:sp>
      <p:grpSp>
        <p:nvGrpSpPr>
          <p:cNvPr id="50178" name="Group 4"/>
          <p:cNvGrpSpPr>
            <a:grpSpLocks/>
          </p:cNvGrpSpPr>
          <p:nvPr/>
        </p:nvGrpSpPr>
        <p:grpSpPr bwMode="auto">
          <a:xfrm>
            <a:off x="0" y="5441950"/>
            <a:ext cx="9144000" cy="1339850"/>
            <a:chOff x="0" y="5518022"/>
            <a:chExt cx="9144000" cy="1339978"/>
          </a:xfrm>
        </p:grpSpPr>
        <p:pic>
          <p:nvPicPr>
            <p:cNvPr id="50180" name="Picture 2" descr="C:\Users\Sam\Desktop\Picture1.jpg"/>
            <p:cNvPicPr>
              <a:picLocks noChangeAspect="1" noChangeArrowheads="1"/>
            </p:cNvPicPr>
            <p:nvPr/>
          </p:nvPicPr>
          <p:blipFill>
            <a:blip r:embed="rId3" cstate="print"/>
            <a:srcRect/>
            <a:stretch>
              <a:fillRect/>
            </a:stretch>
          </p:blipFill>
          <p:spPr bwMode="auto">
            <a:xfrm>
              <a:off x="0" y="6022122"/>
              <a:ext cx="9144000" cy="835878"/>
            </a:xfrm>
            <a:prstGeom prst="rect">
              <a:avLst/>
            </a:prstGeom>
            <a:noFill/>
            <a:ln w="9525">
              <a:noFill/>
              <a:miter lim="800000"/>
              <a:headEnd/>
              <a:tailEnd/>
            </a:ln>
          </p:spPr>
        </p:pic>
        <p:pic>
          <p:nvPicPr>
            <p:cNvPr id="50181" name="Picture 3" descr="C:\Users\Sam\Desktop\McLieuOfWreathINFO.jpg"/>
            <p:cNvPicPr>
              <a:picLocks noChangeAspect="1" noChangeArrowheads="1"/>
            </p:cNvPicPr>
            <p:nvPr/>
          </p:nvPicPr>
          <p:blipFill>
            <a:blip r:embed="rId4" cstate="print"/>
            <a:srcRect/>
            <a:stretch>
              <a:fillRect/>
            </a:stretch>
          </p:blipFill>
          <p:spPr bwMode="auto">
            <a:xfrm>
              <a:off x="3962400" y="5518022"/>
              <a:ext cx="1066800" cy="1288161"/>
            </a:xfrm>
            <a:prstGeom prst="rect">
              <a:avLst/>
            </a:prstGeom>
            <a:noFill/>
            <a:ln w="9525">
              <a:noFill/>
              <a:miter lim="800000"/>
              <a:headEnd/>
              <a:tailEnd/>
            </a:ln>
          </p:spPr>
        </p:pic>
      </p:grpSp>
      <p:sp>
        <p:nvSpPr>
          <p:cNvPr id="50179"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3"/>
          <p:cNvSpPr>
            <a:spLocks noGrp="1"/>
          </p:cNvSpPr>
          <p:nvPr>
            <p:ph sz="half" idx="2"/>
          </p:nvPr>
        </p:nvSpPr>
        <p:spPr>
          <a:xfrm>
            <a:off x="381000" y="762000"/>
            <a:ext cx="3429000" cy="4724400"/>
          </a:xfrm>
        </p:spPr>
        <p:txBody>
          <a:bodyPr/>
          <a:lstStyle/>
          <a:p>
            <a:pPr eaLnBrk="1" hangingPunct="1">
              <a:buClr>
                <a:srgbClr val="953735"/>
              </a:buClr>
              <a:buFont typeface="Wingdings" pitchFamily="2" charset="2"/>
              <a:buChar char="v"/>
            </a:pPr>
            <a:r>
              <a:rPr lang="en-US" sz="1800" dirty="0">
                <a:ea typeface="ＭＳ Ｐゴシック" pitchFamily="34" charset="-128"/>
              </a:rPr>
              <a:t>Some immediate family members forget to order boutonnieres, and/or some florists forget to send them.</a:t>
            </a:r>
          </a:p>
          <a:p>
            <a:pPr eaLnBrk="1" hangingPunct="1">
              <a:buClr>
                <a:srgbClr val="953735"/>
              </a:buClr>
              <a:buFont typeface="Wingdings" pitchFamily="2" charset="2"/>
              <a:buChar char="v"/>
            </a:pPr>
            <a:r>
              <a:rPr lang="en-US" sz="1800" dirty="0">
                <a:ea typeface="ＭＳ Ｐゴシック" pitchFamily="34" charset="-128"/>
              </a:rPr>
              <a:t>Offer families a large corsage box with six white silk bouts as a courtesy.</a:t>
            </a:r>
          </a:p>
          <a:p>
            <a:pPr eaLnBrk="1" hangingPunct="1">
              <a:buClr>
                <a:srgbClr val="953735"/>
              </a:buClr>
              <a:buFont typeface="Wingdings" pitchFamily="2" charset="2"/>
              <a:buChar char="v"/>
            </a:pPr>
            <a:r>
              <a:rPr lang="en-US" sz="1800" dirty="0">
                <a:ea typeface="ＭＳ Ｐゴシック" pitchFamily="34" charset="-128"/>
              </a:rPr>
              <a:t>We include 6 free silk carnation pallbearer bouts with each of our “Family Piece” orders.</a:t>
            </a:r>
          </a:p>
          <a:p>
            <a:pPr eaLnBrk="1" hangingPunct="1">
              <a:buClr>
                <a:srgbClr val="953735"/>
              </a:buClr>
              <a:buFont typeface="Wingdings" pitchFamily="2" charset="2"/>
              <a:buChar char="v"/>
            </a:pPr>
            <a:r>
              <a:rPr lang="en-US" sz="1800" dirty="0">
                <a:ea typeface="ＭＳ Ｐゴシック" pitchFamily="34" charset="-128"/>
              </a:rPr>
              <a:t>As they will place the (branded) box in plain sight where it will not be forgotten, it becomes a tasteful reminder of the contributor.</a:t>
            </a:r>
          </a:p>
        </p:txBody>
      </p:sp>
      <p:sp>
        <p:nvSpPr>
          <p:cNvPr id="49154"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Provide Silk Pallbearer Boutonnieres</a:t>
            </a:r>
          </a:p>
        </p:txBody>
      </p:sp>
      <p:grpSp>
        <p:nvGrpSpPr>
          <p:cNvPr id="2" name="Group 7"/>
          <p:cNvGrpSpPr>
            <a:grpSpLocks/>
          </p:cNvGrpSpPr>
          <p:nvPr/>
        </p:nvGrpSpPr>
        <p:grpSpPr bwMode="auto">
          <a:xfrm>
            <a:off x="0" y="5410200"/>
            <a:ext cx="9144000" cy="1447800"/>
            <a:chOff x="0" y="5410200"/>
            <a:chExt cx="9144000" cy="1447800"/>
          </a:xfrm>
        </p:grpSpPr>
        <p:pic>
          <p:nvPicPr>
            <p:cNvPr id="49158"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9159"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915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1026" name="Picture 2"/>
          <p:cNvPicPr>
            <a:picLocks noChangeAspect="1" noChangeArrowheads="1"/>
          </p:cNvPicPr>
          <p:nvPr/>
        </p:nvPicPr>
        <p:blipFill>
          <a:blip r:embed="rId5" cstate="print"/>
          <a:srcRect/>
          <a:stretch>
            <a:fillRect/>
          </a:stretch>
        </p:blipFill>
        <p:spPr bwMode="auto">
          <a:xfrm>
            <a:off x="3962400" y="692584"/>
            <a:ext cx="4663440" cy="2279216"/>
          </a:xfrm>
          <a:prstGeom prst="rect">
            <a:avLst/>
          </a:prstGeom>
          <a:noFill/>
          <a:ln w="9525">
            <a:noFill/>
            <a:miter lim="800000"/>
            <a:headEnd/>
            <a:tailEnd/>
          </a:ln>
        </p:spPr>
      </p:pic>
      <p:pic>
        <p:nvPicPr>
          <p:cNvPr id="9" name="Picture 8" descr="Silk Bouts 002-original.jpg"/>
          <p:cNvPicPr>
            <a:picLocks noChangeAspect="1"/>
          </p:cNvPicPr>
          <p:nvPr/>
        </p:nvPicPr>
        <p:blipFill>
          <a:blip r:embed="rId6" cstate="print">
            <a:clrChange>
              <a:clrFrom>
                <a:srgbClr val="FFFFFF"/>
              </a:clrFrom>
              <a:clrTo>
                <a:srgbClr val="FFFFFF">
                  <a:alpha val="0"/>
                </a:srgbClr>
              </a:clrTo>
            </a:clrChange>
          </a:blip>
          <a:srcRect l="16667" t="15000" r="15000" b="12500"/>
          <a:stretch>
            <a:fillRect/>
          </a:stretch>
        </p:blipFill>
        <p:spPr>
          <a:xfrm>
            <a:off x="3962400" y="3037592"/>
            <a:ext cx="4754880" cy="3363208"/>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3"/>
          <p:cNvSpPr>
            <a:spLocks noGrp="1"/>
          </p:cNvSpPr>
          <p:nvPr>
            <p:ph sz="half" idx="2"/>
          </p:nvPr>
        </p:nvSpPr>
        <p:spPr>
          <a:xfrm>
            <a:off x="381000" y="1219200"/>
            <a:ext cx="4114800" cy="4114800"/>
          </a:xfrm>
        </p:spPr>
        <p:txBody>
          <a:bodyPr/>
          <a:lstStyle/>
          <a:p>
            <a:pPr eaLnBrk="1" hangingPunct="1">
              <a:buClr>
                <a:srgbClr val="953735"/>
              </a:buClr>
              <a:buFont typeface="Wingdings" pitchFamily="2" charset="2"/>
              <a:buChar char="v"/>
            </a:pPr>
            <a:r>
              <a:rPr lang="en-US" sz="1800" dirty="0">
                <a:ea typeface="ＭＳ Ｐゴシック" pitchFamily="34" charset="-128"/>
              </a:rPr>
              <a:t>Make branded labels (including your phone number and web address ) to glue over everyday water bottles.</a:t>
            </a:r>
          </a:p>
          <a:p>
            <a:pPr eaLnBrk="1" hangingPunct="1">
              <a:buClr>
                <a:srgbClr val="953735"/>
              </a:buClr>
              <a:buFont typeface="Wingdings" pitchFamily="2" charset="2"/>
              <a:buChar char="v"/>
            </a:pPr>
            <a:r>
              <a:rPr lang="en-US" sz="1800" dirty="0">
                <a:ea typeface="ＭＳ Ｐゴシック" pitchFamily="34" charset="-128"/>
              </a:rPr>
              <a:t>Store within easy reach in the flower cooler, so you can offer them to immediate family members when they come in to order flowers.</a:t>
            </a:r>
          </a:p>
          <a:p>
            <a:pPr eaLnBrk="1" hangingPunct="1">
              <a:buClr>
                <a:srgbClr val="953735"/>
              </a:buClr>
              <a:buFont typeface="Wingdings" pitchFamily="2" charset="2"/>
              <a:buChar char="v"/>
            </a:pPr>
            <a:r>
              <a:rPr lang="en-US" sz="1800" dirty="0">
                <a:ea typeface="ＭＳ Ｐゴシック" pitchFamily="34" charset="-128"/>
              </a:rPr>
              <a:t>Usually the florist is one of the last things an immediate family has to handle on a long list of items.</a:t>
            </a:r>
          </a:p>
          <a:p>
            <a:pPr eaLnBrk="1" hangingPunct="1">
              <a:buClr>
                <a:srgbClr val="953735"/>
              </a:buClr>
              <a:buFont typeface="Wingdings" pitchFamily="2" charset="2"/>
              <a:buChar char="v"/>
            </a:pPr>
            <a:r>
              <a:rPr lang="en-US" sz="1800" dirty="0">
                <a:ea typeface="ＭＳ Ｐゴシック" pitchFamily="34" charset="-128"/>
              </a:rPr>
              <a:t>Offering them water not only helps hydrate them from a long day, but the branded bottles will be taken home with them.</a:t>
            </a:r>
          </a:p>
        </p:txBody>
      </p:sp>
      <p:sp>
        <p:nvSpPr>
          <p:cNvPr id="49154" name="Title 1"/>
          <p:cNvSpPr>
            <a:spLocks noGrp="1"/>
          </p:cNvSpPr>
          <p:nvPr>
            <p:ph type="title"/>
          </p:nvPr>
        </p:nvSpPr>
        <p:spPr>
          <a:xfrm>
            <a:off x="76200" y="0"/>
            <a:ext cx="8229600" cy="1143000"/>
          </a:xfrm>
        </p:spPr>
        <p:txBody>
          <a:bodyPr/>
          <a:lstStyle/>
          <a:p>
            <a:pPr algn="l" eaLnBrk="1" hangingPunct="1"/>
            <a:r>
              <a:rPr lang="en-US" sz="3000" dirty="0">
                <a:solidFill>
                  <a:srgbClr val="3A6638"/>
                </a:solidFill>
                <a:latin typeface="Arial Black" pitchFamily="34" charset="0"/>
                <a:ea typeface="ＭＳ Ｐゴシック" pitchFamily="34" charset="-128"/>
              </a:rPr>
              <a:t>Furnish Branded Water Bottles to the Immediate Family</a:t>
            </a:r>
          </a:p>
        </p:txBody>
      </p:sp>
      <p:grpSp>
        <p:nvGrpSpPr>
          <p:cNvPr id="2" name="Group 7"/>
          <p:cNvGrpSpPr>
            <a:grpSpLocks/>
          </p:cNvGrpSpPr>
          <p:nvPr/>
        </p:nvGrpSpPr>
        <p:grpSpPr bwMode="auto">
          <a:xfrm>
            <a:off x="0" y="5410200"/>
            <a:ext cx="9144000" cy="1447800"/>
            <a:chOff x="0" y="5410200"/>
            <a:chExt cx="9144000" cy="1447800"/>
          </a:xfrm>
        </p:grpSpPr>
        <p:pic>
          <p:nvPicPr>
            <p:cNvPr id="49158"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49159"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4915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8" name="Picture 7" descr="waterBottle.jpg"/>
          <p:cNvPicPr>
            <a:picLocks noChangeAspect="1"/>
          </p:cNvPicPr>
          <p:nvPr/>
        </p:nvPicPr>
        <p:blipFill>
          <a:blip r:embed="rId5" cstate="print"/>
          <a:srcRect l="8630" t="15830" r="11543" b="9340"/>
          <a:stretch>
            <a:fillRect/>
          </a:stretch>
        </p:blipFill>
        <p:spPr>
          <a:xfrm>
            <a:off x="4772758" y="609600"/>
            <a:ext cx="4066442" cy="571500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ctrTitle"/>
          </p:nvPr>
        </p:nvSpPr>
        <p:spPr/>
        <p:txBody>
          <a:bodyPr/>
          <a:lstStyle/>
          <a:p>
            <a:pPr eaLnBrk="1" hangingPunct="1"/>
            <a:r>
              <a:rPr lang="en-US" sz="4000" b="1" dirty="0">
                <a:solidFill>
                  <a:srgbClr val="3A6638"/>
                </a:solidFill>
                <a:latin typeface="Arial Black" pitchFamily="34" charset="0"/>
                <a:ea typeface="ＭＳ Ｐゴシック" pitchFamily="34" charset="-128"/>
              </a:rPr>
              <a:t>Goodwill Marketing</a:t>
            </a:r>
            <a:endParaRPr lang="en-US" sz="4000" dirty="0">
              <a:solidFill>
                <a:srgbClr val="3A6638"/>
              </a:solidFill>
              <a:latin typeface="Arial Black" pitchFamily="34" charset="0"/>
              <a:ea typeface="ＭＳ Ｐゴシック" pitchFamily="34" charset="-128"/>
            </a:endParaRPr>
          </a:p>
        </p:txBody>
      </p:sp>
      <p:grpSp>
        <p:nvGrpSpPr>
          <p:cNvPr id="2" name="Group 4"/>
          <p:cNvGrpSpPr>
            <a:grpSpLocks/>
          </p:cNvGrpSpPr>
          <p:nvPr/>
        </p:nvGrpSpPr>
        <p:grpSpPr bwMode="auto">
          <a:xfrm>
            <a:off x="0" y="5441950"/>
            <a:ext cx="9144000" cy="1339850"/>
            <a:chOff x="0" y="5518022"/>
            <a:chExt cx="9144000" cy="1339978"/>
          </a:xfrm>
        </p:grpSpPr>
        <p:pic>
          <p:nvPicPr>
            <p:cNvPr id="50180" name="Picture 2" descr="C:\Users\Sam\Desktop\Picture1.jpg"/>
            <p:cNvPicPr>
              <a:picLocks noChangeAspect="1" noChangeArrowheads="1"/>
            </p:cNvPicPr>
            <p:nvPr/>
          </p:nvPicPr>
          <p:blipFill>
            <a:blip r:embed="rId3" cstate="print"/>
            <a:srcRect/>
            <a:stretch>
              <a:fillRect/>
            </a:stretch>
          </p:blipFill>
          <p:spPr bwMode="auto">
            <a:xfrm>
              <a:off x="0" y="6022122"/>
              <a:ext cx="9144000" cy="835878"/>
            </a:xfrm>
            <a:prstGeom prst="rect">
              <a:avLst/>
            </a:prstGeom>
            <a:noFill/>
            <a:ln w="9525">
              <a:noFill/>
              <a:miter lim="800000"/>
              <a:headEnd/>
              <a:tailEnd/>
            </a:ln>
          </p:spPr>
        </p:pic>
        <p:pic>
          <p:nvPicPr>
            <p:cNvPr id="50181" name="Picture 3" descr="C:\Users\Sam\Desktop\McLieuOfWreathINFO.jpg"/>
            <p:cNvPicPr>
              <a:picLocks noChangeAspect="1" noChangeArrowheads="1"/>
            </p:cNvPicPr>
            <p:nvPr/>
          </p:nvPicPr>
          <p:blipFill>
            <a:blip r:embed="rId4" cstate="print"/>
            <a:srcRect/>
            <a:stretch>
              <a:fillRect/>
            </a:stretch>
          </p:blipFill>
          <p:spPr bwMode="auto">
            <a:xfrm>
              <a:off x="3962400" y="5518022"/>
              <a:ext cx="1066800" cy="1288161"/>
            </a:xfrm>
            <a:prstGeom prst="rect">
              <a:avLst/>
            </a:prstGeom>
            <a:noFill/>
            <a:ln w="9525">
              <a:noFill/>
              <a:miter lim="800000"/>
              <a:headEnd/>
              <a:tailEnd/>
            </a:ln>
          </p:spPr>
        </p:pic>
      </p:grpSp>
      <p:sp>
        <p:nvSpPr>
          <p:cNvPr id="50179"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0" y="0"/>
            <a:ext cx="9144000" cy="1066800"/>
          </a:xfrm>
        </p:spPr>
        <p:txBody>
          <a:bodyPr/>
          <a:lstStyle/>
          <a:p>
            <a:pPr algn="l" eaLnBrk="1" hangingPunct="1"/>
            <a:r>
              <a:rPr lang="en-US" sz="2800" dirty="0">
                <a:solidFill>
                  <a:srgbClr val="3A6638"/>
                </a:solidFill>
                <a:latin typeface="Arial Black" pitchFamily="34" charset="0"/>
                <a:ea typeface="ＭＳ Ｐゴシック" pitchFamily="34" charset="-128"/>
              </a:rPr>
              <a:t>Christmas Gifts for Funeral Directors and Funeral Home Employees</a:t>
            </a:r>
          </a:p>
        </p:txBody>
      </p:sp>
      <p:sp>
        <p:nvSpPr>
          <p:cNvPr id="51202" name="Content Placeholder 2"/>
          <p:cNvSpPr>
            <a:spLocks noGrp="1"/>
          </p:cNvSpPr>
          <p:nvPr>
            <p:ph sz="half" idx="2"/>
          </p:nvPr>
        </p:nvSpPr>
        <p:spPr>
          <a:xfrm>
            <a:off x="152400" y="1219200"/>
            <a:ext cx="6019800" cy="4343400"/>
          </a:xfrm>
        </p:spPr>
        <p:txBody>
          <a:bodyPr/>
          <a:lstStyle/>
          <a:p>
            <a:pPr eaLnBrk="1" hangingPunct="1">
              <a:spcBef>
                <a:spcPts val="600"/>
              </a:spcBef>
              <a:buClr>
                <a:srgbClr val="953735"/>
              </a:buClr>
              <a:buFont typeface="Wingdings" pitchFamily="2" charset="2"/>
              <a:buChar char="v"/>
            </a:pPr>
            <a:r>
              <a:rPr lang="en-US" sz="1800" dirty="0">
                <a:ea typeface="ＭＳ Ｐゴシック" pitchFamily="34" charset="-128"/>
              </a:rPr>
              <a:t>Sending a poinsettia shows little or no </a:t>
            </a:r>
            <a:br>
              <a:rPr lang="en-US" sz="1800" dirty="0">
                <a:ea typeface="ＭＳ Ｐゴシック" pitchFamily="34" charset="-128"/>
              </a:rPr>
            </a:br>
            <a:r>
              <a:rPr lang="en-US" sz="1800" dirty="0">
                <a:ea typeface="ＭＳ Ｐゴシック" pitchFamily="34" charset="-128"/>
              </a:rPr>
              <a:t>creativity or effort on your part</a:t>
            </a:r>
            <a:r>
              <a:rPr lang="en-US" altLang="ja-JP" sz="1800" dirty="0">
                <a:ea typeface="ＭＳ Ｐゴシック" pitchFamily="34" charset="-128"/>
              </a:rPr>
              <a:t>.</a:t>
            </a:r>
          </a:p>
          <a:p>
            <a:pPr eaLnBrk="1" hangingPunct="1">
              <a:spcBef>
                <a:spcPts val="600"/>
              </a:spcBef>
              <a:buClr>
                <a:srgbClr val="953735"/>
              </a:buClr>
              <a:buFont typeface="Wingdings" pitchFamily="2" charset="2"/>
              <a:buChar char="v"/>
            </a:pPr>
            <a:r>
              <a:rPr lang="en-US" sz="1800" dirty="0">
                <a:ea typeface="ＭＳ Ｐゴシック" pitchFamily="34" charset="-128"/>
              </a:rPr>
              <a:t>Instead, find </a:t>
            </a:r>
            <a:r>
              <a:rPr lang="ja-JP" altLang="en-US" sz="1800" dirty="0">
                <a:ea typeface="ＭＳ Ｐゴシック" pitchFamily="34" charset="-128"/>
              </a:rPr>
              <a:t>“</a:t>
            </a:r>
            <a:r>
              <a:rPr lang="en-US" altLang="ja-JP" sz="1800" dirty="0">
                <a:ea typeface="ＭＳ Ｐゴシック" pitchFamily="34" charset="-128"/>
              </a:rPr>
              <a:t>good buys</a:t>
            </a:r>
            <a:r>
              <a:rPr lang="ja-JP" altLang="en-US" sz="1800" dirty="0">
                <a:ea typeface="ＭＳ Ｐゴシック" pitchFamily="34" charset="-128"/>
              </a:rPr>
              <a:t>”</a:t>
            </a:r>
            <a:r>
              <a:rPr lang="en-US" altLang="ja-JP" sz="1800" dirty="0">
                <a:ea typeface="ＭＳ Ｐゴシック" pitchFamily="34" charset="-128"/>
              </a:rPr>
              <a:t> at the Dallas </a:t>
            </a:r>
            <a:br>
              <a:rPr lang="en-US" altLang="ja-JP" sz="1800" dirty="0">
                <a:ea typeface="ＭＳ Ｐゴシック" pitchFamily="34" charset="-128"/>
              </a:rPr>
            </a:br>
            <a:r>
              <a:rPr lang="en-US" altLang="ja-JP" sz="1800" dirty="0">
                <a:ea typeface="ＭＳ Ｐゴシック" pitchFamily="34" charset="-128"/>
              </a:rPr>
              <a:t>Market or through vendor sales catalogs.</a:t>
            </a:r>
          </a:p>
          <a:p>
            <a:pPr eaLnBrk="1" hangingPunct="1">
              <a:spcBef>
                <a:spcPts val="600"/>
              </a:spcBef>
              <a:buClr>
                <a:srgbClr val="953735"/>
              </a:buClr>
              <a:buFont typeface="Wingdings" pitchFamily="2" charset="2"/>
              <a:buChar char="v"/>
            </a:pPr>
            <a:r>
              <a:rPr lang="en-US" sz="1800" dirty="0">
                <a:ea typeface="ＭＳ Ｐゴシック" pitchFamily="34" charset="-128"/>
              </a:rPr>
              <a:t>Remember the funeral home’s phone support </a:t>
            </a:r>
            <a:br>
              <a:rPr lang="en-US" sz="1800" dirty="0">
                <a:ea typeface="ＭＳ Ｐゴシック" pitchFamily="34" charset="-128"/>
              </a:rPr>
            </a:br>
            <a:r>
              <a:rPr lang="en-US" sz="1800" dirty="0">
                <a:ea typeface="ＭＳ Ｐゴシック" pitchFamily="34" charset="-128"/>
              </a:rPr>
              <a:t>staff are just as important as the funeral </a:t>
            </a:r>
            <a:br>
              <a:rPr lang="en-US" sz="1800" dirty="0">
                <a:ea typeface="ＭＳ Ｐゴシック" pitchFamily="34" charset="-128"/>
              </a:rPr>
            </a:br>
            <a:r>
              <a:rPr lang="en-US" sz="1800" dirty="0">
                <a:ea typeface="ＭＳ Ｐゴシック" pitchFamily="34" charset="-128"/>
              </a:rPr>
              <a:t>directors. They give phone referrals. </a:t>
            </a:r>
          </a:p>
          <a:p>
            <a:pPr eaLnBrk="1" hangingPunct="1">
              <a:spcBef>
                <a:spcPts val="600"/>
              </a:spcBef>
              <a:buClr>
                <a:srgbClr val="953735"/>
              </a:buClr>
              <a:buFont typeface="Wingdings" pitchFamily="2" charset="2"/>
              <a:buChar char="v"/>
            </a:pPr>
            <a:r>
              <a:rPr lang="en-US" sz="1800" dirty="0">
                <a:ea typeface="ＭＳ Ｐゴシック" pitchFamily="34" charset="-128"/>
              </a:rPr>
              <a:t>Consider 3-price categories when choosing gifts:</a:t>
            </a:r>
          </a:p>
          <a:p>
            <a:pPr marL="971550" lvl="1" indent="-514350" eaLnBrk="1" hangingPunct="1">
              <a:spcBef>
                <a:spcPts val="600"/>
              </a:spcBef>
              <a:buClr>
                <a:srgbClr val="953735"/>
              </a:buClr>
              <a:buFont typeface="Calibri" pitchFamily="34" charset="0"/>
              <a:buAutoNum type="arabicPeriod"/>
            </a:pPr>
            <a:r>
              <a:rPr lang="en-US" sz="1800" dirty="0">
                <a:ea typeface="ＭＳ Ｐゴシック" pitchFamily="34" charset="-128"/>
              </a:rPr>
              <a:t>Owners, funeral directors, and management.</a:t>
            </a:r>
          </a:p>
          <a:p>
            <a:pPr marL="971550" lvl="1" indent="-514350" eaLnBrk="1" hangingPunct="1">
              <a:spcBef>
                <a:spcPts val="600"/>
              </a:spcBef>
              <a:buClr>
                <a:srgbClr val="953735"/>
              </a:buClr>
              <a:buFont typeface="Calibri" pitchFamily="34" charset="0"/>
              <a:buAutoNum type="arabicPeriod"/>
            </a:pPr>
            <a:r>
              <a:rPr lang="en-US" sz="1800" dirty="0">
                <a:ea typeface="ＭＳ Ｐゴシック" pitchFamily="34" charset="-128"/>
              </a:rPr>
              <a:t>Funeral home assistants, secondary funeral directors, and managers.</a:t>
            </a:r>
          </a:p>
          <a:p>
            <a:pPr marL="971550" lvl="1" indent="-514350" eaLnBrk="1" hangingPunct="1">
              <a:spcBef>
                <a:spcPts val="600"/>
              </a:spcBef>
              <a:buClr>
                <a:srgbClr val="953735"/>
              </a:buClr>
              <a:buFont typeface="Calibri" pitchFamily="34" charset="0"/>
              <a:buAutoNum type="arabicPeriod"/>
            </a:pPr>
            <a:r>
              <a:rPr lang="en-US" sz="1800" dirty="0">
                <a:ea typeface="ＭＳ Ｐゴシック" pitchFamily="34" charset="-128"/>
              </a:rPr>
              <a:t>Phone support and administrative staff.</a:t>
            </a:r>
          </a:p>
          <a:p>
            <a:pPr marL="971550" lvl="1" indent="-514350">
              <a:spcBef>
                <a:spcPts val="600"/>
              </a:spcBef>
              <a:buClr>
                <a:srgbClr val="953735"/>
              </a:buClr>
              <a:buAutoNum type="arabicPeriod"/>
            </a:pPr>
            <a:r>
              <a:rPr lang="en-US" sz="1800" dirty="0">
                <a:ea typeface="ＭＳ Ｐゴシック"/>
                <a:cs typeface="Calibri"/>
              </a:rPr>
              <a:t>Drivers,</a:t>
            </a:r>
            <a:r>
              <a:rPr lang="en-US" sz="1800" dirty="0">
                <a:ea typeface="ＭＳ Ｐゴシック"/>
                <a:cs typeface="+mn-lt"/>
              </a:rPr>
              <a:t> Traffic</a:t>
            </a:r>
            <a:r>
              <a:rPr lang="en-US" sz="1800" dirty="0">
                <a:ea typeface="+mn-lt"/>
                <a:cs typeface="+mn-lt"/>
              </a:rPr>
              <a:t> Diverters, Drivers &amp; Etc.</a:t>
            </a:r>
            <a:endParaRPr lang="en-US" sz="1800" dirty="0">
              <a:ea typeface="ＭＳ Ｐゴシック" pitchFamily="34" charset="-128"/>
              <a:cs typeface="Calibri"/>
            </a:endParaRPr>
          </a:p>
        </p:txBody>
      </p:sp>
      <p:grpSp>
        <p:nvGrpSpPr>
          <p:cNvPr id="51203" name="Group 5"/>
          <p:cNvGrpSpPr>
            <a:grpSpLocks/>
          </p:cNvGrpSpPr>
          <p:nvPr/>
        </p:nvGrpSpPr>
        <p:grpSpPr bwMode="auto">
          <a:xfrm>
            <a:off x="0" y="5502275"/>
            <a:ext cx="9144000" cy="1355725"/>
            <a:chOff x="0" y="5502211"/>
            <a:chExt cx="9144000" cy="1355789"/>
          </a:xfrm>
        </p:grpSpPr>
        <p:pic>
          <p:nvPicPr>
            <p:cNvPr id="51206"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1207" name="Picture 3" descr="C:\Users\Sam\Desktop\McLieuOfWreathINFO.jpg"/>
            <p:cNvPicPr>
              <a:picLocks noChangeAspect="1" noChangeArrowheads="1"/>
            </p:cNvPicPr>
            <p:nvPr/>
          </p:nvPicPr>
          <p:blipFill>
            <a:blip r:embed="rId4" cstate="print"/>
            <a:srcRect/>
            <a:stretch>
              <a:fillRect/>
            </a:stretch>
          </p:blipFill>
          <p:spPr bwMode="auto">
            <a:xfrm>
              <a:off x="381000" y="5502211"/>
              <a:ext cx="990600" cy="1196150"/>
            </a:xfrm>
            <a:prstGeom prst="rect">
              <a:avLst/>
            </a:prstGeom>
            <a:noFill/>
            <a:ln w="9525">
              <a:noFill/>
              <a:miter lim="800000"/>
              <a:headEnd/>
              <a:tailEnd/>
            </a:ln>
          </p:spPr>
        </p:pic>
      </p:grpSp>
      <p:pic>
        <p:nvPicPr>
          <p:cNvPr id="51204" name="Content Placeholder 12" descr="roosters.jpg"/>
          <p:cNvPicPr>
            <a:picLocks noGrp="1" noChangeAspect="1"/>
          </p:cNvPicPr>
          <p:nvPr>
            <p:ph sz="quarter" idx="4"/>
          </p:nvPr>
        </p:nvPicPr>
        <p:blipFill>
          <a:blip r:embed="rId5" cstate="print">
            <a:clrChange>
              <a:clrFrom>
                <a:srgbClr val="FFFFFF"/>
              </a:clrFrom>
              <a:clrTo>
                <a:srgbClr val="FFFFFF">
                  <a:alpha val="0"/>
                </a:srgbClr>
              </a:clrTo>
            </a:clrChange>
          </a:blip>
          <a:srcRect/>
          <a:stretch>
            <a:fillRect/>
          </a:stretch>
        </p:blipFill>
        <p:spPr>
          <a:xfrm>
            <a:off x="5026025" y="914400"/>
            <a:ext cx="4041775" cy="3030538"/>
          </a:xfrm>
        </p:spPr>
      </p:pic>
      <p:sp>
        <p:nvSpPr>
          <p:cNvPr id="51205" name="TextBox 9"/>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0" y="0"/>
            <a:ext cx="9144000" cy="1066800"/>
          </a:xfrm>
        </p:spPr>
        <p:txBody>
          <a:bodyPr/>
          <a:lstStyle/>
          <a:p>
            <a:pPr algn="l" eaLnBrk="1" hangingPunct="1"/>
            <a:r>
              <a:rPr lang="en-US" sz="2800" dirty="0">
                <a:solidFill>
                  <a:srgbClr val="3A6638"/>
                </a:solidFill>
                <a:latin typeface="Arial Black"/>
                <a:ea typeface="ＭＳ Ｐゴシック"/>
              </a:rPr>
              <a:t>Christmas Gifts for Funeral Directors and Funeral Home Employees Pg. 2</a:t>
            </a:r>
            <a:endParaRPr lang="en-US" sz="2800" dirty="0">
              <a:solidFill>
                <a:srgbClr val="3A6638"/>
              </a:solidFill>
              <a:latin typeface="Arial Black" pitchFamily="34" charset="0"/>
              <a:ea typeface="ＭＳ Ｐゴシック" pitchFamily="34" charset="-128"/>
            </a:endParaRPr>
          </a:p>
        </p:txBody>
      </p:sp>
      <p:sp>
        <p:nvSpPr>
          <p:cNvPr id="51202" name="Content Placeholder 2"/>
          <p:cNvSpPr>
            <a:spLocks noGrp="1"/>
          </p:cNvSpPr>
          <p:nvPr>
            <p:ph sz="half" idx="2"/>
          </p:nvPr>
        </p:nvSpPr>
        <p:spPr>
          <a:xfrm>
            <a:off x="238664" y="874143"/>
            <a:ext cx="8780253" cy="2229929"/>
          </a:xfrm>
        </p:spPr>
        <p:txBody>
          <a:bodyPr/>
          <a:lstStyle/>
          <a:p>
            <a:pPr marL="0" indent="0" eaLnBrk="1" hangingPunct="1">
              <a:spcBef>
                <a:spcPts val="600"/>
              </a:spcBef>
              <a:buClr>
                <a:srgbClr val="953735"/>
              </a:buClr>
              <a:buNone/>
            </a:pPr>
            <a:endParaRPr lang="en-US" sz="1800" dirty="0">
              <a:ea typeface="+mn-lt"/>
              <a:cs typeface="+mn-lt"/>
            </a:endParaRPr>
          </a:p>
          <a:p>
            <a:pPr eaLnBrk="1" hangingPunct="1">
              <a:spcBef>
                <a:spcPts val="600"/>
              </a:spcBef>
              <a:buClr>
                <a:srgbClr val="953735"/>
              </a:buClr>
              <a:buFont typeface="Wingdings" pitchFamily="2" charset="2"/>
              <a:buChar char="v"/>
            </a:pPr>
            <a:r>
              <a:rPr lang="en-US" sz="1800" dirty="0">
                <a:ea typeface="+mn-lt"/>
                <a:cs typeface="+mn-lt"/>
              </a:rPr>
              <a:t>$590 for 12 funeral homes, or an average of $49/funeral home, is one of the most economical marketing to Funeral Homes….with one of the biggest impacts.</a:t>
            </a:r>
            <a:endParaRPr lang="en-US" sz="1800" dirty="0">
              <a:ea typeface="ＭＳ Ｐゴシック"/>
            </a:endParaRPr>
          </a:p>
          <a:p>
            <a:pPr>
              <a:spcBef>
                <a:spcPts val="600"/>
              </a:spcBef>
              <a:buClr>
                <a:srgbClr val="953735"/>
              </a:buClr>
              <a:buFont typeface="Wingdings" pitchFamily="2" charset="2"/>
              <a:buChar char="v"/>
            </a:pPr>
            <a:r>
              <a:rPr lang="en-US" sz="1800" dirty="0">
                <a:ea typeface="ＭＳ Ｐゴシック"/>
                <a:cs typeface="Calibri"/>
              </a:rPr>
              <a:t>Each</a:t>
            </a:r>
            <a:r>
              <a:rPr lang="en-US" sz="1800" dirty="0">
                <a:ea typeface="+mn-lt"/>
                <a:cs typeface="+mn-lt"/>
              </a:rPr>
              <a:t> year they anxiously wait to see what I have chosen for their Holiday</a:t>
            </a:r>
            <a:r>
              <a:rPr lang="en-US" altLang="ja-JP" sz="1800" dirty="0">
                <a:ea typeface="+mn-lt"/>
                <a:cs typeface="+mn-lt"/>
              </a:rPr>
              <a:t> </a:t>
            </a:r>
            <a:r>
              <a:rPr lang="en-US" sz="1800" dirty="0">
                <a:ea typeface="+mn-lt"/>
                <a:cs typeface="+mn-lt"/>
              </a:rPr>
              <a:t>Gifts (most years Christmas, some years Thanksgiving).</a:t>
            </a:r>
          </a:p>
          <a:p>
            <a:pPr>
              <a:spcBef>
                <a:spcPts val="600"/>
              </a:spcBef>
              <a:buClr>
                <a:srgbClr val="953735"/>
              </a:buClr>
              <a:buFont typeface="Wingdings" pitchFamily="34" charset="0"/>
              <a:buChar char="v"/>
            </a:pPr>
            <a:r>
              <a:rPr lang="en-US" sz="1800" dirty="0">
                <a:ea typeface="+mn-lt"/>
                <a:cs typeface="+mn-lt"/>
              </a:rPr>
              <a:t>Even the lower tier employees with a $2.50 wholesale budget, appreciates their gift and including them in the whole funeral home gift giving.</a:t>
            </a:r>
            <a:endParaRPr lang="en-US" sz="1800" dirty="0">
              <a:ea typeface="ＭＳ Ｐゴシック" pitchFamily="34" charset="-128"/>
              <a:cs typeface="Calibri"/>
            </a:endParaRPr>
          </a:p>
          <a:p>
            <a:pPr>
              <a:spcBef>
                <a:spcPts val="600"/>
              </a:spcBef>
              <a:buClr>
                <a:srgbClr val="953735"/>
              </a:buClr>
              <a:buFont typeface="Wingdings" pitchFamily="2" charset="2"/>
              <a:buChar char="v"/>
            </a:pPr>
            <a:endParaRPr lang="en-US" sz="1800" dirty="0">
              <a:ea typeface="ＭＳ Ｐゴシック" pitchFamily="34" charset="-128"/>
              <a:cs typeface="Calibri"/>
            </a:endParaRPr>
          </a:p>
        </p:txBody>
      </p:sp>
      <p:pic>
        <p:nvPicPr>
          <p:cNvPr id="6" name="Picture 6" descr="A screenshot of a cell phone&#10;&#10;Description generated with very high confidence">
            <a:extLst>
              <a:ext uri="{FF2B5EF4-FFF2-40B4-BE49-F238E27FC236}">
                <a16:creationId xmlns:a16="http://schemas.microsoft.com/office/drawing/2014/main" id="{BE2962F2-B127-46C4-A9EF-76EE4CE0646B}"/>
              </a:ext>
            </a:extLst>
          </p:cNvPr>
          <p:cNvPicPr>
            <a:picLocks noChangeAspect="1"/>
          </p:cNvPicPr>
          <p:nvPr/>
        </p:nvPicPr>
        <p:blipFill>
          <a:blip r:embed="rId3"/>
          <a:stretch>
            <a:fillRect/>
          </a:stretch>
        </p:blipFill>
        <p:spPr>
          <a:xfrm>
            <a:off x="2050211" y="3145539"/>
            <a:ext cx="6970144" cy="3413639"/>
          </a:xfrm>
          <a:prstGeom prst="rect">
            <a:avLst/>
          </a:prstGeom>
        </p:spPr>
      </p:pic>
      <p:grpSp>
        <p:nvGrpSpPr>
          <p:cNvPr id="51203" name="Group 5"/>
          <p:cNvGrpSpPr>
            <a:grpSpLocks/>
          </p:cNvGrpSpPr>
          <p:nvPr/>
        </p:nvGrpSpPr>
        <p:grpSpPr bwMode="auto">
          <a:xfrm>
            <a:off x="0" y="5502275"/>
            <a:ext cx="9144000" cy="1355725"/>
            <a:chOff x="0" y="5502211"/>
            <a:chExt cx="9144000" cy="1355789"/>
          </a:xfrm>
        </p:grpSpPr>
        <p:pic>
          <p:nvPicPr>
            <p:cNvPr id="51206" name="Picture 2" descr="C:\Users\Sam\Desktop\Picture3.jpg"/>
            <p:cNvPicPr>
              <a:picLocks noChangeAspect="1" noChangeArrowheads="1"/>
            </p:cNvPicPr>
            <p:nvPr/>
          </p:nvPicPr>
          <p:blipFill>
            <a:blip r:embed="rId4" cstate="print"/>
            <a:srcRect/>
            <a:stretch>
              <a:fillRect/>
            </a:stretch>
          </p:blipFill>
          <p:spPr bwMode="auto">
            <a:xfrm>
              <a:off x="0" y="6019800"/>
              <a:ext cx="9144000" cy="838200"/>
            </a:xfrm>
            <a:prstGeom prst="rect">
              <a:avLst/>
            </a:prstGeom>
            <a:noFill/>
            <a:ln w="9525">
              <a:noFill/>
              <a:miter lim="800000"/>
              <a:headEnd/>
              <a:tailEnd/>
            </a:ln>
          </p:spPr>
        </p:pic>
        <p:pic>
          <p:nvPicPr>
            <p:cNvPr id="51207" name="Picture 3" descr="C:\Users\Sam\Desktop\McLieuOfWreathINFO.jpg"/>
            <p:cNvPicPr>
              <a:picLocks noChangeAspect="1" noChangeArrowheads="1"/>
            </p:cNvPicPr>
            <p:nvPr/>
          </p:nvPicPr>
          <p:blipFill>
            <a:blip r:embed="rId5" cstate="print"/>
            <a:srcRect/>
            <a:stretch>
              <a:fillRect/>
            </a:stretch>
          </p:blipFill>
          <p:spPr bwMode="auto">
            <a:xfrm>
              <a:off x="381000" y="5502211"/>
              <a:ext cx="990600" cy="1196150"/>
            </a:xfrm>
            <a:prstGeom prst="rect">
              <a:avLst/>
            </a:prstGeom>
            <a:noFill/>
            <a:ln w="9525">
              <a:noFill/>
              <a:miter lim="800000"/>
              <a:headEnd/>
              <a:tailEnd/>
            </a:ln>
          </p:spPr>
        </p:pic>
      </p:grpSp>
      <p:sp>
        <p:nvSpPr>
          <p:cNvPr id="51205" name="TextBox 9"/>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Tree>
    <p:extLst>
      <p:ext uri="{BB962C8B-B14F-4D97-AF65-F5344CB8AC3E}">
        <p14:creationId xmlns:p14="http://schemas.microsoft.com/office/powerpoint/2010/main" val="2398815211"/>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76200" y="0"/>
            <a:ext cx="9067800" cy="640080"/>
          </a:xfrm>
        </p:spPr>
        <p:txBody>
          <a:bodyPr/>
          <a:lstStyle/>
          <a:p>
            <a:pPr algn="l" eaLnBrk="1" hangingPunct="1"/>
            <a:r>
              <a:rPr lang="en-US" sz="3000">
                <a:solidFill>
                  <a:srgbClr val="3A6638"/>
                </a:solidFill>
                <a:latin typeface="Arial Black" pitchFamily="34" charset="0"/>
                <a:ea typeface="ＭＳ Ｐゴシック" pitchFamily="34" charset="-128"/>
              </a:rPr>
              <a:t>Birthday Cards For Funeral Directors</a:t>
            </a:r>
          </a:p>
        </p:txBody>
      </p:sp>
      <p:sp>
        <p:nvSpPr>
          <p:cNvPr id="52226" name="Content Placeholder 2"/>
          <p:cNvSpPr>
            <a:spLocks noGrp="1"/>
          </p:cNvSpPr>
          <p:nvPr>
            <p:ph sz="half" idx="2"/>
          </p:nvPr>
        </p:nvSpPr>
        <p:spPr>
          <a:xfrm>
            <a:off x="457200" y="1458912"/>
            <a:ext cx="3352800" cy="3265488"/>
          </a:xfrm>
        </p:spPr>
        <p:txBody>
          <a:bodyPr/>
          <a:lstStyle/>
          <a:p>
            <a:pPr eaLnBrk="1" hangingPunct="1">
              <a:buClr>
                <a:srgbClr val="953735"/>
              </a:buClr>
              <a:buFont typeface="Wingdings" pitchFamily="2" charset="2"/>
              <a:buChar char="v"/>
            </a:pPr>
            <a:r>
              <a:rPr lang="en-US" sz="1800" dirty="0">
                <a:ea typeface="ＭＳ Ｐゴシック" pitchFamily="34" charset="-128"/>
              </a:rPr>
              <a:t>When I get a birthday card signed from my banker, I am impressed that he remembered.</a:t>
            </a:r>
          </a:p>
          <a:p>
            <a:pPr eaLnBrk="1" hangingPunct="1">
              <a:buClr>
                <a:srgbClr val="953735"/>
              </a:buClr>
              <a:buFont typeface="Wingdings" pitchFamily="2" charset="2"/>
              <a:buChar char="v"/>
            </a:pPr>
            <a:r>
              <a:rPr lang="en-US" sz="1800" dirty="0">
                <a:ea typeface="ＭＳ Ｐゴシック" pitchFamily="34" charset="-128"/>
              </a:rPr>
              <a:t>Call the funeral home bookkeeper and </a:t>
            </a:r>
            <a:r>
              <a:rPr lang="ja-JP" altLang="en-US" sz="1800">
                <a:ea typeface="ＭＳ Ｐゴシック" pitchFamily="34" charset="-128"/>
              </a:rPr>
              <a:t>“</a:t>
            </a:r>
            <a:r>
              <a:rPr lang="en-US" altLang="ja-JP" sz="1800" dirty="0">
                <a:ea typeface="ＭＳ Ｐゴシック" pitchFamily="34" charset="-128"/>
              </a:rPr>
              <a:t>tastefully</a:t>
            </a:r>
            <a:r>
              <a:rPr lang="ja-JP" altLang="en-US" sz="1800">
                <a:ea typeface="ＭＳ Ｐゴシック" pitchFamily="34" charset="-128"/>
              </a:rPr>
              <a:t>”</a:t>
            </a:r>
            <a:r>
              <a:rPr lang="en-US" altLang="ja-JP" sz="1800" dirty="0">
                <a:ea typeface="ＭＳ Ｐゴシック" pitchFamily="34" charset="-128"/>
              </a:rPr>
              <a:t> ask to get the funeral directors’ birthday dates.</a:t>
            </a:r>
            <a:endParaRPr lang="en-US" sz="1800" dirty="0">
              <a:ea typeface="ＭＳ Ｐゴシック" pitchFamily="34" charset="-128"/>
            </a:endParaRPr>
          </a:p>
        </p:txBody>
      </p:sp>
      <p:grpSp>
        <p:nvGrpSpPr>
          <p:cNvPr id="52228" name="Group 5"/>
          <p:cNvGrpSpPr>
            <a:grpSpLocks/>
          </p:cNvGrpSpPr>
          <p:nvPr/>
        </p:nvGrpSpPr>
        <p:grpSpPr bwMode="auto">
          <a:xfrm>
            <a:off x="0" y="5410200"/>
            <a:ext cx="9144000" cy="1447800"/>
            <a:chOff x="0" y="5410200"/>
            <a:chExt cx="9144000" cy="1447800"/>
          </a:xfrm>
        </p:grpSpPr>
        <p:pic>
          <p:nvPicPr>
            <p:cNvPr id="52230"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2231"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52229" name="TextBox 9"/>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9" name="Picture 8" descr="TSFA Funeral Marketing Program Images 017a.jpg"/>
          <p:cNvPicPr>
            <a:picLocks noChangeAspect="1"/>
          </p:cNvPicPr>
          <p:nvPr/>
        </p:nvPicPr>
        <p:blipFill>
          <a:blip r:embed="rId5" cstate="print"/>
          <a:stretch>
            <a:fillRect/>
          </a:stretch>
        </p:blipFill>
        <p:spPr>
          <a:xfrm>
            <a:off x="4191000" y="1447800"/>
            <a:ext cx="4876800" cy="36576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76200" y="0"/>
            <a:ext cx="8915400" cy="1066800"/>
          </a:xfrm>
        </p:spPr>
        <p:txBody>
          <a:bodyPr/>
          <a:lstStyle/>
          <a:p>
            <a:pPr algn="l" eaLnBrk="1" hangingPunct="1"/>
            <a:r>
              <a:rPr lang="en-US" sz="3000" dirty="0">
                <a:solidFill>
                  <a:srgbClr val="3A6638"/>
                </a:solidFill>
                <a:latin typeface="Arial Black" pitchFamily="34" charset="0"/>
                <a:ea typeface="ＭＳ Ｐゴシック" pitchFamily="34" charset="-128"/>
              </a:rPr>
              <a:t>Christmas Basket For </a:t>
            </a:r>
            <a:r>
              <a:rPr lang="ja-JP" altLang="en-US" sz="3000">
                <a:solidFill>
                  <a:srgbClr val="3A6638"/>
                </a:solidFill>
                <a:latin typeface="Arial Black" pitchFamily="34" charset="0"/>
                <a:ea typeface="ＭＳ Ｐゴシック" pitchFamily="34" charset="-128"/>
              </a:rPr>
              <a:t>“</a:t>
            </a:r>
            <a:r>
              <a:rPr lang="en-US" altLang="ja-JP" sz="3000" dirty="0">
                <a:solidFill>
                  <a:srgbClr val="3A6638"/>
                </a:solidFill>
                <a:latin typeface="Arial Black" pitchFamily="34" charset="0"/>
                <a:ea typeface="ＭＳ Ｐゴシック" pitchFamily="34" charset="-128"/>
              </a:rPr>
              <a:t>After Hours</a:t>
            </a:r>
            <a:r>
              <a:rPr lang="ja-JP" altLang="en-US" sz="3000">
                <a:solidFill>
                  <a:srgbClr val="3A6638"/>
                </a:solidFill>
                <a:latin typeface="Arial Black" pitchFamily="34" charset="0"/>
                <a:ea typeface="ＭＳ Ｐゴシック" pitchFamily="34" charset="-128"/>
              </a:rPr>
              <a:t>”</a:t>
            </a:r>
            <a:r>
              <a:rPr lang="en-US" altLang="ja-JP" sz="3000" dirty="0">
                <a:solidFill>
                  <a:srgbClr val="3A6638"/>
                </a:solidFill>
                <a:latin typeface="Arial Black" pitchFamily="34" charset="0"/>
                <a:ea typeface="ＭＳ Ｐゴシック" pitchFamily="34" charset="-128"/>
              </a:rPr>
              <a:t> Answering Service</a:t>
            </a:r>
            <a:endParaRPr lang="en-US" sz="3000" dirty="0">
              <a:solidFill>
                <a:srgbClr val="3A6638"/>
              </a:solidFill>
              <a:latin typeface="Arial Black" pitchFamily="34" charset="0"/>
              <a:ea typeface="ＭＳ Ｐゴシック" pitchFamily="34" charset="-128"/>
            </a:endParaRPr>
          </a:p>
        </p:txBody>
      </p:sp>
      <p:sp>
        <p:nvSpPr>
          <p:cNvPr id="53251" name="Content Placeholder 5"/>
          <p:cNvSpPr>
            <a:spLocks noGrp="1"/>
          </p:cNvSpPr>
          <p:nvPr>
            <p:ph sz="quarter" idx="4"/>
          </p:nvPr>
        </p:nvSpPr>
        <p:spPr>
          <a:xfrm>
            <a:off x="5715000" y="2174875"/>
            <a:ext cx="2971800" cy="3951288"/>
          </a:xfrm>
        </p:spPr>
        <p:txBody>
          <a:bodyPr/>
          <a:lstStyle/>
          <a:p>
            <a:pPr eaLnBrk="1" hangingPunct="1"/>
            <a:endParaRPr lang="en-US">
              <a:ea typeface="ＭＳ Ｐゴシック" pitchFamily="34" charset="-128"/>
            </a:endParaRPr>
          </a:p>
          <a:p>
            <a:pPr eaLnBrk="1" hangingPunct="1"/>
            <a:endParaRPr lang="en-US">
              <a:ea typeface="ＭＳ Ｐゴシック" pitchFamily="34" charset="-128"/>
            </a:endParaRPr>
          </a:p>
        </p:txBody>
      </p:sp>
      <p:grpSp>
        <p:nvGrpSpPr>
          <p:cNvPr id="53252" name="Group 7"/>
          <p:cNvGrpSpPr>
            <a:grpSpLocks/>
          </p:cNvGrpSpPr>
          <p:nvPr/>
        </p:nvGrpSpPr>
        <p:grpSpPr bwMode="auto">
          <a:xfrm>
            <a:off x="0" y="5410200"/>
            <a:ext cx="9144000" cy="1447800"/>
            <a:chOff x="0" y="5410200"/>
            <a:chExt cx="9144000" cy="1447800"/>
          </a:xfrm>
        </p:grpSpPr>
        <p:pic>
          <p:nvPicPr>
            <p:cNvPr id="53255"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3256"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pic>
        <p:nvPicPr>
          <p:cNvPr id="53253" name="Picture 10" descr="basket copy.jpg"/>
          <p:cNvPicPr>
            <a:picLocks noChangeAspect="1"/>
          </p:cNvPicPr>
          <p:nvPr/>
        </p:nvPicPr>
        <p:blipFill>
          <a:blip r:embed="rId5" cstate="print"/>
          <a:srcRect/>
          <a:stretch>
            <a:fillRect/>
          </a:stretch>
        </p:blipFill>
        <p:spPr bwMode="auto">
          <a:xfrm>
            <a:off x="4953000" y="990600"/>
            <a:ext cx="3889375" cy="4419600"/>
          </a:xfrm>
          <a:prstGeom prst="rect">
            <a:avLst/>
          </a:prstGeom>
          <a:noFill/>
          <a:ln w="9525">
            <a:noFill/>
            <a:miter lim="800000"/>
            <a:headEnd/>
            <a:tailEnd/>
          </a:ln>
        </p:spPr>
      </p:pic>
      <p:sp>
        <p:nvSpPr>
          <p:cNvPr id="53254"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
        <p:nvSpPr>
          <p:cNvPr id="11" name="Content Placeholder 2"/>
          <p:cNvSpPr>
            <a:spLocks noGrp="1"/>
          </p:cNvSpPr>
          <p:nvPr>
            <p:ph sz="half" idx="2"/>
          </p:nvPr>
        </p:nvSpPr>
        <p:spPr>
          <a:xfrm>
            <a:off x="381000" y="1676400"/>
            <a:ext cx="4343400" cy="3581400"/>
          </a:xfrm>
        </p:spPr>
        <p:txBody>
          <a:bodyPr/>
          <a:lstStyle/>
          <a:p>
            <a:pPr eaLnBrk="1" hangingPunct="1">
              <a:buClr>
                <a:srgbClr val="953735"/>
              </a:buClr>
              <a:buFont typeface="Wingdings" pitchFamily="2" charset="2"/>
              <a:buChar char="v"/>
            </a:pPr>
            <a:r>
              <a:rPr lang="en-US" sz="1800" dirty="0">
                <a:ea typeface="ＭＳ Ｐゴシック" pitchFamily="34" charset="-128"/>
              </a:rPr>
              <a:t>They also give florist referrals. Why not market to them?</a:t>
            </a:r>
          </a:p>
          <a:p>
            <a:pPr eaLnBrk="1" hangingPunct="1">
              <a:buClr>
                <a:srgbClr val="953735"/>
              </a:buClr>
              <a:buFont typeface="Wingdings" pitchFamily="2" charset="2"/>
              <a:buChar char="v"/>
            </a:pPr>
            <a:r>
              <a:rPr lang="en-US" sz="1800" dirty="0">
                <a:ea typeface="ＭＳ Ｐゴシック" pitchFamily="34" charset="-128"/>
              </a:rPr>
              <a:t>In most cases they are not aware of any funeral home </a:t>
            </a:r>
            <a:r>
              <a:rPr lang="ja-JP" altLang="en-US" sz="1800">
                <a:ea typeface="ＭＳ Ｐゴシック" pitchFamily="34" charset="-128"/>
              </a:rPr>
              <a:t>“</a:t>
            </a:r>
            <a:r>
              <a:rPr lang="en-US" altLang="ja-JP" sz="1800" dirty="0">
                <a:ea typeface="ＭＳ Ｐゴシック" pitchFamily="34" charset="-128"/>
              </a:rPr>
              <a:t>discount deal.</a:t>
            </a:r>
            <a:r>
              <a:rPr lang="ja-JP" altLang="en-US" sz="1800">
                <a:ea typeface="ＭＳ Ｐゴシック" pitchFamily="34" charset="-128"/>
              </a:rPr>
              <a:t>”</a:t>
            </a:r>
            <a:endParaRPr lang="en-US" altLang="ja-JP" sz="1800" dirty="0">
              <a:ea typeface="ＭＳ Ｐゴシック" pitchFamily="34" charset="-128"/>
            </a:endParaRPr>
          </a:p>
          <a:p>
            <a:pPr eaLnBrk="1" hangingPunct="1">
              <a:buClr>
                <a:srgbClr val="953735"/>
              </a:buClr>
              <a:buFont typeface="Wingdings" pitchFamily="2" charset="2"/>
              <a:buChar char="v"/>
            </a:pPr>
            <a:r>
              <a:rPr lang="en-US" sz="1800" dirty="0">
                <a:ea typeface="ＭＳ Ｐゴシック" pitchFamily="34" charset="-128"/>
              </a:rPr>
              <a:t>Fill a large basket with different vendor snacks that all operators can take to their desks.</a:t>
            </a:r>
          </a:p>
          <a:p>
            <a:pPr eaLnBrk="1" hangingPunct="1">
              <a:buClr>
                <a:srgbClr val="953735"/>
              </a:buClr>
              <a:buFont typeface="Wingdings" pitchFamily="2" charset="2"/>
              <a:buChar char="v"/>
            </a:pPr>
            <a:r>
              <a:rPr lang="en-US" sz="1800" dirty="0">
                <a:ea typeface="ＭＳ Ｐゴシック" pitchFamily="34" charset="-128"/>
              </a:rPr>
              <a:t>Send at least a dozen business cards.</a:t>
            </a:r>
          </a:p>
          <a:p>
            <a:pPr eaLnBrk="1" hangingPunct="1">
              <a:buClr>
                <a:srgbClr val="953735"/>
              </a:buClr>
              <a:buFont typeface="Wingdings" pitchFamily="2" charset="2"/>
              <a:buChar char="v"/>
            </a:pPr>
            <a:r>
              <a:rPr lang="en-US" sz="1800" dirty="0">
                <a:ea typeface="ＭＳ Ｐゴシック" pitchFamily="34" charset="-128"/>
              </a:rPr>
              <a:t>Follow up with thank you calls throughout  the year.</a:t>
            </a:r>
          </a:p>
          <a:p>
            <a:pPr eaLnBrk="1" hangingPunct="1">
              <a:buClr>
                <a:srgbClr val="953735"/>
              </a:buClr>
            </a:pPr>
            <a:endParaRPr lang="en-US" sz="1800" dirty="0">
              <a:ea typeface="ＭＳ Ｐゴシック" pitchFamily="34" charset="-128"/>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76200" y="0"/>
            <a:ext cx="9144000" cy="640080"/>
          </a:xfrm>
        </p:spPr>
        <p:txBody>
          <a:bodyPr/>
          <a:lstStyle/>
          <a:p>
            <a:pPr algn="l" eaLnBrk="1" hangingPunct="1"/>
            <a:r>
              <a:rPr lang="en-US" sz="2800" dirty="0">
                <a:solidFill>
                  <a:srgbClr val="3A6638"/>
                </a:solidFill>
                <a:latin typeface="Arial Black" pitchFamily="34" charset="0"/>
                <a:ea typeface="ＭＳ Ｐゴシック" pitchFamily="34" charset="-128"/>
              </a:rPr>
              <a:t>Thank FDs for Suggesting Alternate Sayings</a:t>
            </a:r>
          </a:p>
        </p:txBody>
      </p:sp>
      <p:sp>
        <p:nvSpPr>
          <p:cNvPr id="17410" name="Content Placeholder 2"/>
          <p:cNvSpPr>
            <a:spLocks noGrp="1"/>
          </p:cNvSpPr>
          <p:nvPr>
            <p:ph sz="half" idx="1"/>
          </p:nvPr>
        </p:nvSpPr>
        <p:spPr>
          <a:xfrm>
            <a:off x="457200" y="838200"/>
            <a:ext cx="4038600" cy="1600200"/>
          </a:xfrm>
        </p:spPr>
        <p:txBody>
          <a:bodyPr/>
          <a:lstStyle/>
          <a:p>
            <a:pPr eaLnBrk="1" hangingPunct="1">
              <a:buClr>
                <a:srgbClr val="953735"/>
              </a:buClr>
              <a:buFont typeface="Wingdings" pitchFamily="2" charset="2"/>
              <a:buChar char="v"/>
            </a:pPr>
            <a:r>
              <a:rPr lang="en-US" sz="1800" dirty="0">
                <a:ea typeface="ＭＳ Ｐゴシック" pitchFamily="34" charset="-128"/>
              </a:rPr>
              <a:t>Send a ‘thank you’ when you see an alternate phrase used in an obituary</a:t>
            </a:r>
          </a:p>
        </p:txBody>
      </p:sp>
      <p:sp>
        <p:nvSpPr>
          <p:cNvPr id="13" name="Content Placeholder 12"/>
          <p:cNvSpPr>
            <a:spLocks noGrp="1"/>
          </p:cNvSpPr>
          <p:nvPr>
            <p:ph sz="half" idx="2"/>
          </p:nvPr>
        </p:nvSpPr>
        <p:spPr>
          <a:xfrm>
            <a:off x="4648200" y="838200"/>
            <a:ext cx="4038600" cy="1600200"/>
          </a:xfrm>
        </p:spPr>
        <p:txBody>
          <a:bodyPr/>
          <a:lstStyle/>
          <a:p>
            <a:pPr eaLnBrk="1" hangingPunct="1">
              <a:buClr>
                <a:srgbClr val="953735"/>
              </a:buClr>
              <a:buFont typeface="Wingdings" pitchFamily="2" charset="2"/>
              <a:buChar char="v"/>
            </a:pPr>
            <a:r>
              <a:rPr lang="en-US" sz="1800" dirty="0">
                <a:ea typeface="ＭＳ Ｐゴシック" pitchFamily="34" charset="-128"/>
              </a:rPr>
              <a:t>Even if they had nothing to do with the decision, the note reminds them of the issue and makes them aware you are closely watching the listings.</a:t>
            </a:r>
          </a:p>
        </p:txBody>
      </p:sp>
      <p:sp>
        <p:nvSpPr>
          <p:cNvPr id="17413" name="TextBox 12"/>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 y="2088614"/>
            <a:ext cx="4520458" cy="457200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4160" y="2088615"/>
            <a:ext cx="4559840" cy="4572000"/>
          </a:xfrm>
          <a:prstGeom prst="rect">
            <a:avLst/>
          </a:prstGeom>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ontent Placeholder 3"/>
          <p:cNvSpPr>
            <a:spLocks noGrp="1"/>
          </p:cNvSpPr>
          <p:nvPr>
            <p:ph sz="half" idx="2"/>
          </p:nvPr>
        </p:nvSpPr>
        <p:spPr>
          <a:xfrm>
            <a:off x="457200" y="1600200"/>
            <a:ext cx="3352800" cy="2971800"/>
          </a:xfrm>
        </p:spPr>
        <p:txBody>
          <a:bodyPr/>
          <a:lstStyle/>
          <a:p>
            <a:pPr eaLnBrk="1" hangingPunct="1">
              <a:buClr>
                <a:srgbClr val="953735"/>
              </a:buClr>
              <a:buFont typeface="Wingdings" pitchFamily="2" charset="2"/>
              <a:buChar char="v"/>
            </a:pPr>
            <a:r>
              <a:rPr lang="en-US" sz="1800" dirty="0">
                <a:ea typeface="ＭＳ Ｐゴシック" pitchFamily="34" charset="-128"/>
              </a:rPr>
              <a:t>Donate flowers to </a:t>
            </a:r>
            <a:r>
              <a:rPr lang="ja-JP" altLang="en-US" sz="1800" dirty="0">
                <a:ea typeface="ＭＳ Ｐゴシック" pitchFamily="34" charset="-128"/>
              </a:rPr>
              <a:t>“</a:t>
            </a:r>
            <a:r>
              <a:rPr lang="en-US" altLang="ja-JP" sz="1800" dirty="0">
                <a:ea typeface="ＭＳ Ｐゴシック" pitchFamily="34" charset="-128"/>
              </a:rPr>
              <a:t>senior</a:t>
            </a:r>
            <a:r>
              <a:rPr lang="ja-JP" altLang="en-US" sz="1800" dirty="0">
                <a:ea typeface="ＭＳ Ｐゴシック" pitchFamily="34" charset="-128"/>
              </a:rPr>
              <a:t>”</a:t>
            </a:r>
            <a:r>
              <a:rPr lang="en-US" altLang="ja-JP" sz="1800" dirty="0">
                <a:ea typeface="ＭＳ Ｐゴシック" pitchFamily="34" charset="-128"/>
              </a:rPr>
              <a:t> groups and organizations with larger than average numbers of the older demographics.</a:t>
            </a:r>
          </a:p>
          <a:p>
            <a:pPr eaLnBrk="1" hangingPunct="1">
              <a:buClr>
                <a:srgbClr val="953735"/>
              </a:buClr>
              <a:buFont typeface="Wingdings" pitchFamily="2" charset="2"/>
              <a:buChar char="v"/>
            </a:pPr>
            <a:r>
              <a:rPr lang="en-US" sz="1800" dirty="0">
                <a:ea typeface="ＭＳ Ｐゴシック" pitchFamily="34" charset="-128"/>
              </a:rPr>
              <a:t>Provide florist calendars to area nursing homes residents.</a:t>
            </a:r>
          </a:p>
          <a:p>
            <a:pPr eaLnBrk="1" hangingPunct="1">
              <a:buClr>
                <a:srgbClr val="953735"/>
              </a:buClr>
              <a:buFont typeface="Wingdings" pitchFamily="2" charset="2"/>
              <a:buChar char="v"/>
            </a:pPr>
            <a:r>
              <a:rPr lang="en-US" sz="1800" dirty="0">
                <a:ea typeface="ＭＳ Ｐゴシック" pitchFamily="34" charset="-128"/>
              </a:rPr>
              <a:t>Furnish floral holiday flowers for the entrance to the area nursing homes.</a:t>
            </a:r>
          </a:p>
          <a:p>
            <a:pPr eaLnBrk="1" hangingPunct="1">
              <a:buClr>
                <a:srgbClr val="953735"/>
              </a:buClr>
              <a:buFont typeface="Wingdings" pitchFamily="2" charset="2"/>
              <a:buChar char="v"/>
            </a:pPr>
            <a:r>
              <a:rPr lang="en-US" sz="1800" dirty="0">
                <a:ea typeface="ＭＳ Ｐゴシック" pitchFamily="34" charset="-128"/>
              </a:rPr>
              <a:t>“Become known by seniors.”</a:t>
            </a:r>
          </a:p>
          <a:p>
            <a:pPr eaLnBrk="1" hangingPunct="1">
              <a:buClr>
                <a:srgbClr val="953735"/>
              </a:buClr>
              <a:buFont typeface="Wingdings" pitchFamily="2" charset="2"/>
              <a:buChar char="v"/>
            </a:pPr>
            <a:endParaRPr lang="en-US" sz="1800" dirty="0">
              <a:ea typeface="ＭＳ Ｐゴシック" pitchFamily="34" charset="-128"/>
            </a:endParaRPr>
          </a:p>
        </p:txBody>
      </p:sp>
      <p:sp>
        <p:nvSpPr>
          <p:cNvPr id="54274" name="Rectangle 6"/>
          <p:cNvSpPr>
            <a:spLocks noChangeArrowheads="1"/>
          </p:cNvSpPr>
          <p:nvPr/>
        </p:nvSpPr>
        <p:spPr bwMode="auto">
          <a:xfrm>
            <a:off x="76200" y="0"/>
            <a:ext cx="8305800" cy="554037"/>
          </a:xfrm>
          <a:prstGeom prst="rect">
            <a:avLst/>
          </a:prstGeom>
          <a:noFill/>
          <a:ln w="9525">
            <a:noFill/>
            <a:miter lim="800000"/>
            <a:headEnd/>
            <a:tailEnd/>
          </a:ln>
        </p:spPr>
        <p:txBody>
          <a:bodyPr>
            <a:spAutoFit/>
          </a:bodyPr>
          <a:lstStyle/>
          <a:p>
            <a:r>
              <a:rPr lang="en-US" sz="3000" dirty="0">
                <a:solidFill>
                  <a:srgbClr val="3A6638"/>
                </a:solidFill>
                <a:latin typeface="Arial Black" pitchFamily="34" charset="0"/>
              </a:rPr>
              <a:t>Develop a Relationship with Seniors</a:t>
            </a:r>
            <a:endParaRPr lang="en-US" sz="3000" dirty="0"/>
          </a:p>
        </p:txBody>
      </p:sp>
      <p:grpSp>
        <p:nvGrpSpPr>
          <p:cNvPr id="54275" name="Group 12"/>
          <p:cNvGrpSpPr>
            <a:grpSpLocks/>
          </p:cNvGrpSpPr>
          <p:nvPr/>
        </p:nvGrpSpPr>
        <p:grpSpPr bwMode="auto">
          <a:xfrm>
            <a:off x="0" y="5410200"/>
            <a:ext cx="9144000" cy="1447800"/>
            <a:chOff x="0" y="5410200"/>
            <a:chExt cx="9144000" cy="1447800"/>
          </a:xfrm>
        </p:grpSpPr>
        <p:pic>
          <p:nvPicPr>
            <p:cNvPr id="54277"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4278"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54276" name="TextBox 9"/>
          <p:cNvSpPr txBox="1">
            <a:spLocks noChangeArrowheads="1"/>
          </p:cNvSpPr>
          <p:nvPr/>
        </p:nvSpPr>
        <p:spPr bwMode="auto">
          <a:xfrm>
            <a:off x="5486400" y="66294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10" name="Picture 9" descr="Homewood 003.jpg"/>
          <p:cNvPicPr>
            <a:picLocks noChangeAspect="1"/>
          </p:cNvPicPr>
          <p:nvPr/>
        </p:nvPicPr>
        <p:blipFill>
          <a:blip r:embed="rId5"/>
          <a:stretch>
            <a:fillRect/>
          </a:stretch>
        </p:blipFill>
        <p:spPr>
          <a:xfrm>
            <a:off x="4343400" y="1295400"/>
            <a:ext cx="4663440" cy="378736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Funeral Home </a:t>
            </a:r>
            <a:r>
              <a:rPr lang="ja-JP" altLang="en-US" sz="3000" dirty="0">
                <a:solidFill>
                  <a:srgbClr val="3A6638"/>
                </a:solidFill>
                <a:latin typeface="Arial Black" pitchFamily="34" charset="0"/>
                <a:ea typeface="ＭＳ Ｐゴシック" pitchFamily="34" charset="-128"/>
              </a:rPr>
              <a:t>“</a:t>
            </a:r>
            <a:r>
              <a:rPr lang="en-US" altLang="ja-JP" sz="3000" dirty="0">
                <a:solidFill>
                  <a:srgbClr val="3A6638"/>
                </a:solidFill>
                <a:latin typeface="Arial Black" pitchFamily="34" charset="0"/>
                <a:ea typeface="ＭＳ Ｐゴシック" pitchFamily="34" charset="-128"/>
              </a:rPr>
              <a:t>Assistance</a:t>
            </a:r>
            <a:r>
              <a:rPr lang="ja-JP" altLang="en-US" sz="3000" dirty="0">
                <a:solidFill>
                  <a:srgbClr val="3A6638"/>
                </a:solidFill>
                <a:latin typeface="Arial Black" pitchFamily="34" charset="0"/>
                <a:ea typeface="ＭＳ Ｐゴシック" pitchFamily="34" charset="-128"/>
              </a:rPr>
              <a:t>”</a:t>
            </a:r>
            <a:r>
              <a:rPr lang="en-US" altLang="ja-JP" sz="3000" dirty="0">
                <a:solidFill>
                  <a:srgbClr val="3A6638"/>
                </a:solidFill>
                <a:latin typeface="Arial Black" pitchFamily="34" charset="0"/>
                <a:ea typeface="ＭＳ Ｐゴシック" pitchFamily="34" charset="-128"/>
              </a:rPr>
              <a:t> Marketing</a:t>
            </a:r>
            <a:endParaRPr lang="en-US" sz="3000" dirty="0">
              <a:solidFill>
                <a:srgbClr val="3A6638"/>
              </a:solidFill>
              <a:latin typeface="Arial Black" pitchFamily="34" charset="0"/>
              <a:ea typeface="ＭＳ Ｐゴシック" pitchFamily="34" charset="-128"/>
            </a:endParaRPr>
          </a:p>
        </p:txBody>
      </p:sp>
      <p:grpSp>
        <p:nvGrpSpPr>
          <p:cNvPr id="55301" name="Group 12"/>
          <p:cNvGrpSpPr>
            <a:grpSpLocks/>
          </p:cNvGrpSpPr>
          <p:nvPr/>
        </p:nvGrpSpPr>
        <p:grpSpPr bwMode="auto">
          <a:xfrm>
            <a:off x="0" y="5410200"/>
            <a:ext cx="9144000" cy="1447800"/>
            <a:chOff x="0" y="5410200"/>
            <a:chExt cx="9144000" cy="1447800"/>
          </a:xfrm>
        </p:grpSpPr>
        <p:pic>
          <p:nvPicPr>
            <p:cNvPr id="55303"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5304"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55302" name="TextBox 9"/>
          <p:cNvSpPr txBox="1">
            <a:spLocks noChangeArrowheads="1"/>
          </p:cNvSpPr>
          <p:nvPr/>
        </p:nvSpPr>
        <p:spPr bwMode="auto">
          <a:xfrm>
            <a:off x="5486400" y="66294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10" name="Picture 9" descr="TSFA Funeral Marketing Program Images 010 a.jpg"/>
          <p:cNvPicPr>
            <a:picLocks noChangeAspect="1"/>
          </p:cNvPicPr>
          <p:nvPr/>
        </p:nvPicPr>
        <p:blipFill>
          <a:blip r:embed="rId5" cstate="print"/>
          <a:stretch>
            <a:fillRect/>
          </a:stretch>
        </p:blipFill>
        <p:spPr>
          <a:xfrm>
            <a:off x="5029200" y="1394460"/>
            <a:ext cx="3931920" cy="2948940"/>
          </a:xfrm>
          <a:prstGeom prst="rect">
            <a:avLst/>
          </a:prstGeom>
        </p:spPr>
      </p:pic>
      <p:sp>
        <p:nvSpPr>
          <p:cNvPr id="12" name="Content Placeholder 2"/>
          <p:cNvSpPr>
            <a:spLocks noGrp="1"/>
          </p:cNvSpPr>
          <p:nvPr>
            <p:ph sz="half" idx="2"/>
          </p:nvPr>
        </p:nvSpPr>
        <p:spPr>
          <a:xfrm>
            <a:off x="457200" y="1371600"/>
            <a:ext cx="4191000" cy="3429000"/>
          </a:xfrm>
        </p:spPr>
        <p:txBody>
          <a:bodyPr/>
          <a:lstStyle/>
          <a:p>
            <a:pPr eaLnBrk="1" hangingPunct="1">
              <a:buClr>
                <a:srgbClr val="953735"/>
              </a:buClr>
              <a:buFont typeface="Wingdings" pitchFamily="2" charset="2"/>
              <a:buChar char="v"/>
            </a:pPr>
            <a:r>
              <a:rPr lang="en-US" sz="1700" dirty="0">
                <a:ea typeface="ＭＳ Ｐゴシック" pitchFamily="34" charset="-128"/>
              </a:rPr>
              <a:t>Funeral directors have a lot of things to deal with on the day of a funeral and usually appreciate a little help.</a:t>
            </a:r>
          </a:p>
          <a:p>
            <a:pPr eaLnBrk="1" hangingPunct="1">
              <a:buClr>
                <a:srgbClr val="953735"/>
              </a:buClr>
              <a:buFont typeface="Wingdings" pitchFamily="2" charset="2"/>
              <a:buChar char="v"/>
            </a:pPr>
            <a:r>
              <a:rPr lang="en-US" sz="1700" dirty="0">
                <a:ea typeface="ＭＳ Ｐゴシック" pitchFamily="34" charset="-128"/>
              </a:rPr>
              <a:t>When time allows, offer to take your funeral arrangements into the viewing room.</a:t>
            </a:r>
          </a:p>
          <a:p>
            <a:pPr eaLnBrk="1" hangingPunct="1">
              <a:buClr>
                <a:srgbClr val="953735"/>
              </a:buClr>
              <a:buFont typeface="Wingdings" pitchFamily="2" charset="2"/>
              <a:buChar char="v"/>
            </a:pPr>
            <a:r>
              <a:rPr lang="en-US" sz="1700" dirty="0">
                <a:ea typeface="ＭＳ Ｐゴシック" pitchFamily="34" charset="-128"/>
              </a:rPr>
              <a:t>If you did a large percentage of the work and the cemetery is nearby, offer to take some of the funeral arrangements to the cemetery for them.</a:t>
            </a: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69" name="Group 8"/>
          <p:cNvGrpSpPr>
            <a:grpSpLocks/>
          </p:cNvGrpSpPr>
          <p:nvPr/>
        </p:nvGrpSpPr>
        <p:grpSpPr bwMode="auto">
          <a:xfrm>
            <a:off x="0" y="5410200"/>
            <a:ext cx="9144000" cy="1447800"/>
            <a:chOff x="0" y="5410200"/>
            <a:chExt cx="9144000" cy="1447800"/>
          </a:xfrm>
        </p:grpSpPr>
        <p:pic>
          <p:nvPicPr>
            <p:cNvPr id="58375"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8376"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58370" name="Content Placeholder 2"/>
          <p:cNvSpPr>
            <a:spLocks noGrp="1"/>
          </p:cNvSpPr>
          <p:nvPr>
            <p:ph idx="1"/>
          </p:nvPr>
        </p:nvSpPr>
        <p:spPr>
          <a:xfrm>
            <a:off x="381000" y="1219200"/>
            <a:ext cx="5105400" cy="3886200"/>
          </a:xfrm>
        </p:spPr>
        <p:txBody>
          <a:bodyPr/>
          <a:lstStyle/>
          <a:p>
            <a:pPr eaLnBrk="1" hangingPunct="1">
              <a:lnSpc>
                <a:spcPct val="90000"/>
              </a:lnSpc>
              <a:buClr>
                <a:srgbClr val="953735"/>
              </a:buClr>
              <a:buFont typeface="Wingdings" pitchFamily="2" charset="2"/>
              <a:buChar char="v"/>
            </a:pPr>
            <a:r>
              <a:rPr lang="en-US" sz="1800" dirty="0">
                <a:ea typeface="ＭＳ Ｐゴシック" pitchFamily="34" charset="-128"/>
              </a:rPr>
              <a:t>Make a personal delivery yourself at least once a month.</a:t>
            </a:r>
          </a:p>
          <a:p>
            <a:pPr eaLnBrk="1" hangingPunct="1">
              <a:lnSpc>
                <a:spcPct val="90000"/>
              </a:lnSpc>
              <a:buClr>
                <a:srgbClr val="953735"/>
              </a:buClr>
              <a:buFont typeface="Wingdings" pitchFamily="2" charset="2"/>
              <a:buChar char="v"/>
            </a:pPr>
            <a:r>
              <a:rPr lang="en-US" sz="1800" dirty="0">
                <a:ea typeface="ＭＳ Ｐゴシック" pitchFamily="34" charset="-128"/>
              </a:rPr>
              <a:t>Make sure to locate the funeral director(s) to visit about business or just make conversation.</a:t>
            </a:r>
          </a:p>
          <a:p>
            <a:pPr eaLnBrk="1" hangingPunct="1">
              <a:lnSpc>
                <a:spcPct val="90000"/>
              </a:lnSpc>
              <a:buClr>
                <a:srgbClr val="953735"/>
              </a:buClr>
              <a:buFont typeface="Wingdings" pitchFamily="2" charset="2"/>
              <a:buChar char="v"/>
            </a:pPr>
            <a:r>
              <a:rPr lang="en-US" sz="1800" dirty="0">
                <a:ea typeface="ＭＳ Ｐゴシック" pitchFamily="34" charset="-128"/>
              </a:rPr>
              <a:t>Always take a minute to talk to the phone support staff.</a:t>
            </a:r>
          </a:p>
          <a:p>
            <a:pPr eaLnBrk="1" hangingPunct="1">
              <a:lnSpc>
                <a:spcPct val="90000"/>
              </a:lnSpc>
              <a:buClr>
                <a:srgbClr val="953735"/>
              </a:buClr>
              <a:buFont typeface="Wingdings" pitchFamily="2" charset="2"/>
              <a:buChar char="v"/>
            </a:pPr>
            <a:r>
              <a:rPr lang="en-US" sz="1800" dirty="0">
                <a:ea typeface="ＭＳ Ｐゴシック" pitchFamily="34" charset="-128"/>
              </a:rPr>
              <a:t>While placing arrangements in the viewing room, check out what the competition is doing.*</a:t>
            </a:r>
          </a:p>
          <a:p>
            <a:pPr eaLnBrk="1" hangingPunct="1">
              <a:lnSpc>
                <a:spcPct val="90000"/>
              </a:lnSpc>
              <a:buClr>
                <a:srgbClr val="953735"/>
              </a:buClr>
              <a:buFont typeface="Wingdings" pitchFamily="2" charset="2"/>
              <a:buChar char="v"/>
            </a:pPr>
            <a:r>
              <a:rPr lang="en-US" sz="1800" dirty="0">
                <a:ea typeface="ＭＳ Ｐゴシック" pitchFamily="34" charset="-128"/>
              </a:rPr>
              <a:t>If no one is in the viewing room, </a:t>
            </a:r>
            <a:r>
              <a:rPr lang="ja-JP" altLang="en-US" sz="1800" dirty="0">
                <a:ea typeface="ＭＳ Ｐゴシック" pitchFamily="34" charset="-128"/>
              </a:rPr>
              <a:t>“</a:t>
            </a:r>
            <a:r>
              <a:rPr lang="en-US" altLang="ja-JP" sz="1800" dirty="0">
                <a:ea typeface="ＭＳ Ｐゴシック" pitchFamily="34" charset="-128"/>
              </a:rPr>
              <a:t>help</a:t>
            </a:r>
            <a:r>
              <a:rPr lang="ja-JP" altLang="en-US" sz="1800" dirty="0">
                <a:ea typeface="ＭＳ Ｐゴシック" pitchFamily="34" charset="-128"/>
              </a:rPr>
              <a:t>”</a:t>
            </a:r>
            <a:r>
              <a:rPr lang="en-US" altLang="ja-JP" sz="1800" dirty="0">
                <a:ea typeface="ＭＳ Ｐゴシック" pitchFamily="34" charset="-128"/>
              </a:rPr>
              <a:t> the locations of some of </a:t>
            </a:r>
            <a:r>
              <a:rPr lang="en-US" altLang="ja-JP" sz="1800" u="sng" dirty="0">
                <a:ea typeface="ＭＳ Ｐゴシック" pitchFamily="34" charset="-128"/>
              </a:rPr>
              <a:t>your</a:t>
            </a:r>
            <a:r>
              <a:rPr lang="en-US" altLang="ja-JP" sz="1800" dirty="0">
                <a:ea typeface="ＭＳ Ｐゴシック" pitchFamily="34" charset="-128"/>
              </a:rPr>
              <a:t> arrangements to be “front and center.”</a:t>
            </a:r>
          </a:p>
          <a:p>
            <a:pPr eaLnBrk="1" hangingPunct="1">
              <a:lnSpc>
                <a:spcPct val="90000"/>
              </a:lnSpc>
              <a:buClr>
                <a:srgbClr val="953735"/>
              </a:buClr>
              <a:buFont typeface="Wingdings" pitchFamily="2" charset="2"/>
              <a:buChar char="v"/>
            </a:pPr>
            <a:r>
              <a:rPr lang="en-US" sz="1800" dirty="0">
                <a:ea typeface="ＭＳ Ｐゴシック" pitchFamily="34" charset="-128"/>
              </a:rPr>
              <a:t>Glance at cards on sympathy arrangements to see who is using your competition or if one of your customers might be using an alternate florist. </a:t>
            </a:r>
          </a:p>
        </p:txBody>
      </p:sp>
      <p:sp>
        <p:nvSpPr>
          <p:cNvPr id="58373" name="Title 1"/>
          <p:cNvSpPr txBox="1">
            <a:spLocks/>
          </p:cNvSpPr>
          <p:nvPr/>
        </p:nvSpPr>
        <p:spPr bwMode="auto">
          <a:xfrm>
            <a:off x="76200" y="0"/>
            <a:ext cx="8229600" cy="640080"/>
          </a:xfrm>
          <a:prstGeom prst="rect">
            <a:avLst/>
          </a:prstGeom>
          <a:noFill/>
          <a:ln w="9525">
            <a:noFill/>
            <a:miter lim="800000"/>
            <a:headEnd/>
            <a:tailEnd/>
          </a:ln>
        </p:spPr>
        <p:txBody>
          <a:bodyPr anchor="ctr"/>
          <a:lstStyle/>
          <a:p>
            <a:r>
              <a:rPr lang="en-US" sz="3000" dirty="0">
                <a:solidFill>
                  <a:srgbClr val="3A6638"/>
                </a:solidFill>
                <a:latin typeface="Arial Black" pitchFamily="34" charset="0"/>
              </a:rPr>
              <a:t>Owner Marketing</a:t>
            </a:r>
          </a:p>
        </p:txBody>
      </p:sp>
      <p:sp>
        <p:nvSpPr>
          <p:cNvPr id="58374" name="TextBox 12"/>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10" name="Picture 9" descr="TSFA Funeral Marketing Program Images 005a.jpg"/>
          <p:cNvPicPr>
            <a:picLocks noChangeAspect="1"/>
          </p:cNvPicPr>
          <p:nvPr/>
        </p:nvPicPr>
        <p:blipFill>
          <a:blip r:embed="rId5" cstate="print"/>
          <a:stretch>
            <a:fillRect/>
          </a:stretch>
        </p:blipFill>
        <p:spPr>
          <a:xfrm>
            <a:off x="6096000" y="3291840"/>
            <a:ext cx="2331720" cy="3108960"/>
          </a:xfrm>
          <a:prstGeom prst="rect">
            <a:avLst/>
          </a:prstGeom>
        </p:spPr>
      </p:pic>
      <p:pic>
        <p:nvPicPr>
          <p:cNvPr id="11" name="Picture 10" descr="TSFA Funeral Marketing Program Images 009a.jpg"/>
          <p:cNvPicPr>
            <a:picLocks noChangeAspect="1"/>
          </p:cNvPicPr>
          <p:nvPr/>
        </p:nvPicPr>
        <p:blipFill>
          <a:blip r:embed="rId6" cstate="print"/>
          <a:stretch>
            <a:fillRect/>
          </a:stretch>
        </p:blipFill>
        <p:spPr>
          <a:xfrm>
            <a:off x="6096000" y="152400"/>
            <a:ext cx="2331720" cy="3108960"/>
          </a:xfrm>
          <a:prstGeom prst="rect">
            <a:avLst/>
          </a:prstGeom>
        </p:spPr>
      </p:pic>
      <p:sp>
        <p:nvSpPr>
          <p:cNvPr id="2" name="TextBox 1"/>
          <p:cNvSpPr txBox="1"/>
          <p:nvPr/>
        </p:nvSpPr>
        <p:spPr>
          <a:xfrm>
            <a:off x="1497153" y="5410200"/>
            <a:ext cx="3989247" cy="646331"/>
          </a:xfrm>
          <a:prstGeom prst="rect">
            <a:avLst/>
          </a:prstGeom>
          <a:noFill/>
        </p:spPr>
        <p:txBody>
          <a:bodyPr wrap="square" rtlCol="0">
            <a:spAutoFit/>
          </a:bodyPr>
          <a:lstStyle/>
          <a:p>
            <a:r>
              <a:rPr lang="en-US" dirty="0">
                <a:latin typeface="+mn-lt"/>
              </a:rPr>
              <a:t>*You want your designs to “stand out in the crowd.”</a:t>
            </a: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ctrTitle"/>
          </p:nvPr>
        </p:nvSpPr>
        <p:spPr>
          <a:xfrm>
            <a:off x="304800" y="2057400"/>
            <a:ext cx="8534400" cy="1543050"/>
          </a:xfrm>
        </p:spPr>
        <p:txBody>
          <a:bodyPr/>
          <a:lstStyle/>
          <a:p>
            <a:pPr eaLnBrk="1" hangingPunct="1"/>
            <a:r>
              <a:rPr lang="en-US" sz="4000" b="1">
                <a:solidFill>
                  <a:srgbClr val="3A6638"/>
                </a:solidFill>
                <a:latin typeface="Arial Black" pitchFamily="34" charset="0"/>
                <a:ea typeface="ＭＳ Ｐゴシック" pitchFamily="34" charset="-128"/>
              </a:rPr>
              <a:t>Salesroom Display Marketing</a:t>
            </a:r>
            <a:endParaRPr lang="en-US" sz="4000">
              <a:solidFill>
                <a:srgbClr val="3A6638"/>
              </a:solidFill>
              <a:latin typeface="Arial Black" pitchFamily="34" charset="0"/>
              <a:ea typeface="ＭＳ Ｐゴシック" pitchFamily="34" charset="-128"/>
            </a:endParaRPr>
          </a:p>
        </p:txBody>
      </p:sp>
      <p:grpSp>
        <p:nvGrpSpPr>
          <p:cNvPr id="56322" name="Group 6"/>
          <p:cNvGrpSpPr>
            <a:grpSpLocks/>
          </p:cNvGrpSpPr>
          <p:nvPr/>
        </p:nvGrpSpPr>
        <p:grpSpPr bwMode="auto">
          <a:xfrm>
            <a:off x="0" y="5518150"/>
            <a:ext cx="9144000" cy="1339850"/>
            <a:chOff x="0" y="5518022"/>
            <a:chExt cx="9144000" cy="1339978"/>
          </a:xfrm>
        </p:grpSpPr>
        <p:pic>
          <p:nvPicPr>
            <p:cNvPr id="56324" name="Picture 2" descr="C:\Users\Sam\Desktop\Picture1.jpg"/>
            <p:cNvPicPr>
              <a:picLocks noChangeAspect="1" noChangeArrowheads="1"/>
            </p:cNvPicPr>
            <p:nvPr/>
          </p:nvPicPr>
          <p:blipFill>
            <a:blip r:embed="rId3" cstate="print"/>
            <a:srcRect/>
            <a:stretch>
              <a:fillRect/>
            </a:stretch>
          </p:blipFill>
          <p:spPr bwMode="auto">
            <a:xfrm>
              <a:off x="0" y="6022122"/>
              <a:ext cx="9144000" cy="835878"/>
            </a:xfrm>
            <a:prstGeom prst="rect">
              <a:avLst/>
            </a:prstGeom>
            <a:noFill/>
            <a:ln w="9525">
              <a:noFill/>
              <a:miter lim="800000"/>
              <a:headEnd/>
              <a:tailEnd/>
            </a:ln>
          </p:spPr>
        </p:pic>
        <p:pic>
          <p:nvPicPr>
            <p:cNvPr id="56325" name="Picture 3" descr="C:\Users\Sam\Desktop\McLieuOfWreathINFO.jpg"/>
            <p:cNvPicPr>
              <a:picLocks noChangeAspect="1" noChangeArrowheads="1"/>
            </p:cNvPicPr>
            <p:nvPr/>
          </p:nvPicPr>
          <p:blipFill>
            <a:blip r:embed="rId4" cstate="print"/>
            <a:srcRect/>
            <a:stretch>
              <a:fillRect/>
            </a:stretch>
          </p:blipFill>
          <p:spPr bwMode="auto">
            <a:xfrm>
              <a:off x="3962400" y="5518022"/>
              <a:ext cx="1066800" cy="1288161"/>
            </a:xfrm>
            <a:prstGeom prst="rect">
              <a:avLst/>
            </a:prstGeom>
            <a:noFill/>
            <a:ln w="9525">
              <a:noFill/>
              <a:miter lim="800000"/>
              <a:headEnd/>
              <a:tailEnd/>
            </a:ln>
          </p:spPr>
        </p:pic>
      </p:grpSp>
      <p:sp>
        <p:nvSpPr>
          <p:cNvPr id="56323" name="TextBox 5"/>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irthday Cards For Funeral Directors.jpg"/>
          <p:cNvPicPr>
            <a:picLocks noChangeAspect="1"/>
          </p:cNvPicPr>
          <p:nvPr/>
        </p:nvPicPr>
        <p:blipFill>
          <a:blip r:embed="rId3" cstate="print"/>
          <a:stretch>
            <a:fillRect/>
          </a:stretch>
        </p:blipFill>
        <p:spPr>
          <a:xfrm>
            <a:off x="3733800" y="764464"/>
            <a:ext cx="5029200" cy="3350336"/>
          </a:xfrm>
          <a:prstGeom prst="rect">
            <a:avLst/>
          </a:prstGeom>
          <a:noFill/>
          <a:ln>
            <a:noFill/>
          </a:ln>
        </p:spPr>
      </p:pic>
      <p:sp>
        <p:nvSpPr>
          <p:cNvPr id="57346" name="Title 1"/>
          <p:cNvSpPr>
            <a:spLocks noGrp="1"/>
          </p:cNvSpPr>
          <p:nvPr>
            <p:ph type="title"/>
          </p:nvPr>
        </p:nvSpPr>
        <p:spPr>
          <a:xfrm>
            <a:off x="76200" y="0"/>
            <a:ext cx="8229600" cy="640080"/>
          </a:xfrm>
        </p:spPr>
        <p:txBody>
          <a:bodyPr/>
          <a:lstStyle/>
          <a:p>
            <a:pPr algn="l" eaLnBrk="1" hangingPunct="1"/>
            <a:r>
              <a:rPr lang="en-US" sz="3000">
                <a:solidFill>
                  <a:srgbClr val="3A6638"/>
                </a:solidFill>
                <a:latin typeface="Arial Black" pitchFamily="34" charset="0"/>
                <a:ea typeface="ＭＳ Ｐゴシック" pitchFamily="34" charset="-128"/>
              </a:rPr>
              <a:t>Showroom Marketing</a:t>
            </a:r>
          </a:p>
        </p:txBody>
      </p:sp>
      <p:sp>
        <p:nvSpPr>
          <p:cNvPr id="57347" name="Content Placeholder 2"/>
          <p:cNvSpPr>
            <a:spLocks noGrp="1"/>
          </p:cNvSpPr>
          <p:nvPr>
            <p:ph sz="half" idx="2"/>
          </p:nvPr>
        </p:nvSpPr>
        <p:spPr>
          <a:xfrm>
            <a:off x="228600" y="609600"/>
            <a:ext cx="8305800" cy="4724400"/>
          </a:xfrm>
        </p:spPr>
        <p:txBody>
          <a:bodyPr/>
          <a:lstStyle/>
          <a:p>
            <a:pPr eaLnBrk="1" hangingPunct="1">
              <a:buClr>
                <a:srgbClr val="953735"/>
              </a:buClr>
              <a:buFont typeface="Wingdings" pitchFamily="2" charset="2"/>
              <a:buChar char="v"/>
            </a:pPr>
            <a:r>
              <a:rPr lang="en-US" sz="1700" dirty="0">
                <a:ea typeface="ＭＳ Ｐゴシック" pitchFamily="34" charset="-128"/>
              </a:rPr>
              <a:t>Have a dedicated sympathy </a:t>
            </a:r>
            <a:br>
              <a:rPr lang="en-US" sz="1700" dirty="0">
                <a:ea typeface="ＭＳ Ｐゴシック" pitchFamily="34" charset="-128"/>
              </a:rPr>
            </a:br>
            <a:r>
              <a:rPr lang="en-US" sz="1700" dirty="0">
                <a:ea typeface="ＭＳ Ｐゴシック" pitchFamily="34" charset="-128"/>
              </a:rPr>
              <a:t>room or </a:t>
            </a:r>
            <a:r>
              <a:rPr lang="ja-JP" altLang="en-US" sz="1700">
                <a:ea typeface="ＭＳ Ｐゴシック" pitchFamily="34" charset="-128"/>
              </a:rPr>
              <a:t>“</a:t>
            </a:r>
            <a:r>
              <a:rPr lang="en-US" altLang="ja-JP" sz="1700" dirty="0">
                <a:ea typeface="ＭＳ Ｐゴシック" pitchFamily="34" charset="-128"/>
              </a:rPr>
              <a:t>area</a:t>
            </a:r>
            <a:r>
              <a:rPr lang="ja-JP" altLang="en-US" sz="1700">
                <a:ea typeface="ＭＳ Ｐゴシック" pitchFamily="34" charset="-128"/>
              </a:rPr>
              <a:t>”</a:t>
            </a:r>
            <a:r>
              <a:rPr lang="en-US" altLang="ja-JP" sz="1700" dirty="0">
                <a:ea typeface="ＭＳ Ｐゴシック" pitchFamily="34" charset="-128"/>
              </a:rPr>
              <a:t> so the family </a:t>
            </a:r>
            <a:br>
              <a:rPr lang="en-US" altLang="ja-JP" sz="1700" dirty="0">
                <a:ea typeface="ＭＳ Ｐゴシック" pitchFamily="34" charset="-128"/>
              </a:rPr>
            </a:br>
            <a:r>
              <a:rPr lang="en-US" altLang="ja-JP" sz="1700" dirty="0">
                <a:ea typeface="ＭＳ Ｐゴシック" pitchFamily="34" charset="-128"/>
              </a:rPr>
              <a:t>members of the deceased do not </a:t>
            </a:r>
            <a:br>
              <a:rPr lang="en-US" altLang="ja-JP" sz="1700" dirty="0">
                <a:ea typeface="ＭＳ Ｐゴシック" pitchFamily="34" charset="-128"/>
              </a:rPr>
            </a:br>
            <a:r>
              <a:rPr lang="en-US" altLang="ja-JP" sz="1700" dirty="0">
                <a:ea typeface="ＭＳ Ｐゴシック" pitchFamily="34" charset="-128"/>
              </a:rPr>
              <a:t>have to make their selection at </a:t>
            </a:r>
            <a:br>
              <a:rPr lang="en-US" altLang="ja-JP" sz="1700" dirty="0">
                <a:ea typeface="ＭＳ Ｐゴシック" pitchFamily="34" charset="-128"/>
              </a:rPr>
            </a:br>
            <a:r>
              <a:rPr lang="en-US" altLang="ja-JP" sz="1700" dirty="0">
                <a:ea typeface="ＭＳ Ｐゴシック" pitchFamily="34" charset="-128"/>
              </a:rPr>
              <a:t>the front sales counter with other </a:t>
            </a:r>
            <a:br>
              <a:rPr lang="en-US" altLang="ja-JP" sz="1700" dirty="0">
                <a:ea typeface="ＭＳ Ｐゴシック" pitchFamily="34" charset="-128"/>
              </a:rPr>
            </a:br>
            <a:r>
              <a:rPr lang="en-US" altLang="ja-JP" sz="1700" dirty="0">
                <a:ea typeface="ＭＳ Ｐゴシック" pitchFamily="34" charset="-128"/>
              </a:rPr>
              <a:t>customers.  If space allows, </a:t>
            </a:r>
            <a:br>
              <a:rPr lang="en-US" altLang="ja-JP" sz="1700" dirty="0">
                <a:ea typeface="ＭＳ Ｐゴシック" pitchFamily="34" charset="-128"/>
              </a:rPr>
            </a:br>
            <a:r>
              <a:rPr lang="en-US" altLang="ja-JP" sz="1700" dirty="0">
                <a:ea typeface="ＭＳ Ｐゴシック" pitchFamily="34" charset="-128"/>
              </a:rPr>
              <a:t>place a table with 4 chairs.</a:t>
            </a:r>
          </a:p>
          <a:p>
            <a:pPr eaLnBrk="1" hangingPunct="1">
              <a:buClr>
                <a:srgbClr val="953735"/>
              </a:buClr>
              <a:buFont typeface="Wingdings" pitchFamily="2" charset="2"/>
              <a:buChar char="v"/>
            </a:pPr>
            <a:r>
              <a:rPr lang="en-US" sz="1700" dirty="0">
                <a:ea typeface="ＭＳ Ｐゴシック" pitchFamily="34" charset="-128"/>
              </a:rPr>
              <a:t>Have several selection guides to </a:t>
            </a:r>
            <a:br>
              <a:rPr lang="en-US" sz="1700" dirty="0">
                <a:ea typeface="ＭＳ Ｐゴシック" pitchFamily="34" charset="-128"/>
              </a:rPr>
            </a:br>
            <a:r>
              <a:rPr lang="en-US" sz="1700" dirty="0">
                <a:ea typeface="ＭＳ Ｐゴシック" pitchFamily="34" charset="-128"/>
              </a:rPr>
              <a:t>view, or have a decent number of  </a:t>
            </a:r>
            <a:br>
              <a:rPr lang="en-US" sz="1700" dirty="0">
                <a:ea typeface="ＭＳ Ｐゴシック" pitchFamily="34" charset="-128"/>
              </a:rPr>
            </a:br>
            <a:r>
              <a:rPr lang="en-US" sz="1700" dirty="0">
                <a:ea typeface="ＭＳ Ｐゴシック" pitchFamily="34" charset="-128"/>
              </a:rPr>
              <a:t>pictures in your portfolio album.</a:t>
            </a:r>
          </a:p>
          <a:p>
            <a:pPr eaLnBrk="1" hangingPunct="1">
              <a:buClr>
                <a:srgbClr val="953735"/>
              </a:buClr>
              <a:buFont typeface="Wingdings" pitchFamily="2" charset="2"/>
              <a:buChar char="v"/>
            </a:pPr>
            <a:r>
              <a:rPr lang="en-US" sz="1700" dirty="0">
                <a:ea typeface="ＭＳ Ｐゴシック" pitchFamily="34" charset="-128"/>
              </a:rPr>
              <a:t>Display a section of all sympathy/</a:t>
            </a:r>
            <a:br>
              <a:rPr lang="en-US" sz="1700" dirty="0">
                <a:ea typeface="ＭＳ Ｐゴシック" pitchFamily="34" charset="-128"/>
              </a:rPr>
            </a:br>
            <a:r>
              <a:rPr lang="en-US" sz="1700" dirty="0">
                <a:ea typeface="ＭＳ Ｐゴシック" pitchFamily="34" charset="-128"/>
              </a:rPr>
              <a:t>tribute/inspirational products in </a:t>
            </a:r>
            <a:br>
              <a:rPr lang="en-US" sz="1700" dirty="0">
                <a:ea typeface="ＭＳ Ｐゴシック" pitchFamily="34" charset="-128"/>
              </a:rPr>
            </a:br>
            <a:r>
              <a:rPr lang="en-US" sz="1700" dirty="0">
                <a:ea typeface="ＭＳ Ｐゴシック" pitchFamily="34" charset="-128"/>
              </a:rPr>
              <a:t>this area.</a:t>
            </a:r>
          </a:p>
          <a:p>
            <a:pPr eaLnBrk="1" hangingPunct="1">
              <a:buClr>
                <a:srgbClr val="953735"/>
              </a:buClr>
              <a:buFont typeface="Wingdings" pitchFamily="2" charset="2"/>
              <a:buChar char="v"/>
            </a:pPr>
            <a:r>
              <a:rPr lang="en-US" sz="1700" dirty="0">
                <a:ea typeface="ＭＳ Ｐゴシック" pitchFamily="34" charset="-128"/>
              </a:rPr>
              <a:t>Make up several high end silk standing sprays and sympathy baskets in silk; you will be surprised how well they sell.</a:t>
            </a:r>
          </a:p>
          <a:p>
            <a:pPr eaLnBrk="1" hangingPunct="1">
              <a:buClr>
                <a:srgbClr val="953735"/>
              </a:buClr>
              <a:buFont typeface="Wingdings" pitchFamily="2" charset="2"/>
              <a:buChar char="v"/>
            </a:pPr>
            <a:r>
              <a:rPr lang="en-US" sz="1700" dirty="0">
                <a:ea typeface="ＭＳ Ｐゴシック" pitchFamily="34" charset="-128"/>
              </a:rPr>
              <a:t>Have a business card rack nearby to give all immediate family members a card (so they can refer out-of-town/state family members…especially if they are not able to attend).</a:t>
            </a:r>
          </a:p>
          <a:p>
            <a:pPr eaLnBrk="1" hangingPunct="1">
              <a:buClr>
                <a:srgbClr val="953735"/>
              </a:buClr>
              <a:buFont typeface="Wingdings" pitchFamily="2" charset="2"/>
              <a:buChar char="v"/>
            </a:pPr>
            <a:endParaRPr lang="en-US" sz="1700" dirty="0">
              <a:ea typeface="ＭＳ Ｐゴシック" pitchFamily="34" charset="-128"/>
            </a:endParaRPr>
          </a:p>
        </p:txBody>
      </p:sp>
      <p:grpSp>
        <p:nvGrpSpPr>
          <p:cNvPr id="57349" name="Group 8"/>
          <p:cNvGrpSpPr>
            <a:grpSpLocks/>
          </p:cNvGrpSpPr>
          <p:nvPr/>
        </p:nvGrpSpPr>
        <p:grpSpPr bwMode="auto">
          <a:xfrm>
            <a:off x="0" y="5410200"/>
            <a:ext cx="9144000" cy="1447800"/>
            <a:chOff x="0" y="5410200"/>
            <a:chExt cx="9144000" cy="1447800"/>
          </a:xfrm>
        </p:grpSpPr>
        <p:pic>
          <p:nvPicPr>
            <p:cNvPr id="57351" name="Picture 2" descr="C:\Users\Sam\Desktop\Picture3.jpg"/>
            <p:cNvPicPr>
              <a:picLocks noChangeAspect="1" noChangeArrowheads="1"/>
            </p:cNvPicPr>
            <p:nvPr/>
          </p:nvPicPr>
          <p:blipFill>
            <a:blip r:embed="rId4" cstate="print"/>
            <a:srcRect/>
            <a:stretch>
              <a:fillRect/>
            </a:stretch>
          </p:blipFill>
          <p:spPr bwMode="auto">
            <a:xfrm>
              <a:off x="0" y="6019800"/>
              <a:ext cx="9144000" cy="838200"/>
            </a:xfrm>
            <a:prstGeom prst="rect">
              <a:avLst/>
            </a:prstGeom>
            <a:noFill/>
            <a:ln w="9525">
              <a:noFill/>
              <a:miter lim="800000"/>
              <a:headEnd/>
              <a:tailEnd/>
            </a:ln>
          </p:spPr>
        </p:pic>
        <p:pic>
          <p:nvPicPr>
            <p:cNvPr id="57352" name="Picture 3" descr="C:\Users\Sam\Desktop\McLieuOfWreathINFO.jpg"/>
            <p:cNvPicPr>
              <a:picLocks noChangeAspect="1" noChangeArrowheads="1"/>
            </p:cNvPicPr>
            <p:nvPr/>
          </p:nvPicPr>
          <p:blipFill>
            <a:blip r:embed="rId5" cstate="print"/>
            <a:srcRect/>
            <a:stretch>
              <a:fillRect/>
            </a:stretch>
          </p:blipFill>
          <p:spPr bwMode="auto">
            <a:xfrm>
              <a:off x="381000" y="5410200"/>
              <a:ext cx="1066800" cy="1288161"/>
            </a:xfrm>
            <a:prstGeom prst="rect">
              <a:avLst/>
            </a:prstGeom>
            <a:noFill/>
            <a:ln w="9525">
              <a:noFill/>
              <a:miter lim="800000"/>
              <a:headEnd/>
              <a:tailEnd/>
            </a:ln>
          </p:spPr>
        </p:pic>
      </p:grpSp>
      <p:sp>
        <p:nvSpPr>
          <p:cNvPr id="57350"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ctrTitle"/>
          </p:nvPr>
        </p:nvSpPr>
        <p:spPr>
          <a:xfrm>
            <a:off x="304800" y="2057400"/>
            <a:ext cx="8534400" cy="1543050"/>
          </a:xfrm>
        </p:spPr>
        <p:txBody>
          <a:bodyPr/>
          <a:lstStyle/>
          <a:p>
            <a:pPr eaLnBrk="1" hangingPunct="1"/>
            <a:r>
              <a:rPr lang="en-US" sz="4000" b="1" dirty="0">
                <a:solidFill>
                  <a:srgbClr val="3A6638"/>
                </a:solidFill>
                <a:latin typeface="Arial Black" pitchFamily="34" charset="0"/>
                <a:ea typeface="ＭＳ Ｐゴシック" pitchFamily="34" charset="-128"/>
              </a:rPr>
              <a:t>Other Marketing Ideas</a:t>
            </a:r>
            <a:endParaRPr lang="en-US" sz="4000" dirty="0">
              <a:solidFill>
                <a:srgbClr val="3A6638"/>
              </a:solidFill>
              <a:latin typeface="Arial Black" pitchFamily="34" charset="0"/>
              <a:ea typeface="ＭＳ Ｐゴシック" pitchFamily="34" charset="-128"/>
            </a:endParaRPr>
          </a:p>
        </p:txBody>
      </p:sp>
      <p:grpSp>
        <p:nvGrpSpPr>
          <p:cNvPr id="2" name="Group 6"/>
          <p:cNvGrpSpPr>
            <a:grpSpLocks/>
          </p:cNvGrpSpPr>
          <p:nvPr/>
        </p:nvGrpSpPr>
        <p:grpSpPr bwMode="auto">
          <a:xfrm>
            <a:off x="0" y="5518150"/>
            <a:ext cx="9144000" cy="1339850"/>
            <a:chOff x="0" y="5518022"/>
            <a:chExt cx="9144000" cy="1339978"/>
          </a:xfrm>
        </p:grpSpPr>
        <p:pic>
          <p:nvPicPr>
            <p:cNvPr id="56324" name="Picture 2" descr="C:\Users\Sam\Desktop\Picture1.jpg"/>
            <p:cNvPicPr>
              <a:picLocks noChangeAspect="1" noChangeArrowheads="1"/>
            </p:cNvPicPr>
            <p:nvPr/>
          </p:nvPicPr>
          <p:blipFill>
            <a:blip r:embed="rId3" cstate="print"/>
            <a:srcRect/>
            <a:stretch>
              <a:fillRect/>
            </a:stretch>
          </p:blipFill>
          <p:spPr bwMode="auto">
            <a:xfrm>
              <a:off x="0" y="6022122"/>
              <a:ext cx="9144000" cy="835878"/>
            </a:xfrm>
            <a:prstGeom prst="rect">
              <a:avLst/>
            </a:prstGeom>
            <a:noFill/>
            <a:ln w="9525">
              <a:noFill/>
              <a:miter lim="800000"/>
              <a:headEnd/>
              <a:tailEnd/>
            </a:ln>
          </p:spPr>
        </p:pic>
        <p:pic>
          <p:nvPicPr>
            <p:cNvPr id="56325" name="Picture 3" descr="C:\Users\Sam\Desktop\McLieuOfWreathINFO.jpg"/>
            <p:cNvPicPr>
              <a:picLocks noChangeAspect="1" noChangeArrowheads="1"/>
            </p:cNvPicPr>
            <p:nvPr/>
          </p:nvPicPr>
          <p:blipFill>
            <a:blip r:embed="rId4" cstate="print"/>
            <a:srcRect/>
            <a:stretch>
              <a:fillRect/>
            </a:stretch>
          </p:blipFill>
          <p:spPr bwMode="auto">
            <a:xfrm>
              <a:off x="3962400" y="5518022"/>
              <a:ext cx="1066800" cy="1288161"/>
            </a:xfrm>
            <a:prstGeom prst="rect">
              <a:avLst/>
            </a:prstGeom>
            <a:noFill/>
            <a:ln w="9525">
              <a:noFill/>
              <a:miter lim="800000"/>
              <a:headEnd/>
              <a:tailEnd/>
            </a:ln>
          </p:spPr>
        </p:pic>
      </p:grpSp>
      <p:sp>
        <p:nvSpPr>
          <p:cNvPr id="56323" name="TextBox 5"/>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2"/>
          <p:cNvSpPr>
            <a:spLocks noGrp="1"/>
          </p:cNvSpPr>
          <p:nvPr>
            <p:ph idx="1"/>
          </p:nvPr>
        </p:nvSpPr>
        <p:spPr>
          <a:xfrm>
            <a:off x="304800" y="1143000"/>
            <a:ext cx="4343400" cy="4800600"/>
          </a:xfrm>
        </p:spPr>
        <p:txBody>
          <a:bodyPr/>
          <a:lstStyle/>
          <a:p>
            <a:pPr eaLnBrk="1" hangingPunct="1">
              <a:buClr>
                <a:srgbClr val="953735"/>
              </a:buClr>
              <a:buFont typeface="Wingdings" pitchFamily="2" charset="2"/>
              <a:buChar char="v"/>
            </a:pPr>
            <a:r>
              <a:rPr lang="en-US" sz="1800" dirty="0">
                <a:ea typeface="ＭＳ Ｐゴシック" pitchFamily="34" charset="-128"/>
              </a:rPr>
              <a:t>For each service, send a red rose in an upgrade vase to be placed on the registration table.</a:t>
            </a:r>
          </a:p>
          <a:p>
            <a:pPr eaLnBrk="1" hangingPunct="1">
              <a:buClr>
                <a:srgbClr val="953735"/>
              </a:buClr>
              <a:buFont typeface="Wingdings" pitchFamily="2" charset="2"/>
              <a:buChar char="v"/>
            </a:pPr>
            <a:r>
              <a:rPr lang="en-US" sz="1800" dirty="0">
                <a:ea typeface="ＭＳ Ｐゴシック" pitchFamily="34" charset="-128"/>
              </a:rPr>
              <a:t>On the one-year anniversary of the death, send a single yellow rose to the closest immediate family member, with a message like: </a:t>
            </a:r>
          </a:p>
          <a:p>
            <a:pPr marL="630238" lvl="1" indent="0" eaLnBrk="1" hangingPunct="1">
              <a:buClr>
                <a:srgbClr val="953735"/>
              </a:buClr>
              <a:buFont typeface="Arial" pitchFamily="34" charset="0"/>
              <a:buNone/>
            </a:pPr>
            <a:r>
              <a:rPr lang="ja-JP" altLang="en-US" sz="1800" dirty="0">
                <a:ea typeface="ＭＳ Ｐゴシック" pitchFamily="34" charset="-128"/>
              </a:rPr>
              <a:t>“</a:t>
            </a:r>
            <a:r>
              <a:rPr lang="en-US" altLang="ja-JP" sz="1800" dirty="0">
                <a:ea typeface="ＭＳ Ｐゴシック" pitchFamily="34" charset="-128"/>
              </a:rPr>
              <a:t>On this day, you are </a:t>
            </a:r>
            <a:r>
              <a:rPr lang="en-US" altLang="ja-JP" sz="1800" i="1" dirty="0">
                <a:ea typeface="ＭＳ Ｐゴシック" pitchFamily="34" charset="-128"/>
              </a:rPr>
              <a:t>remembered</a:t>
            </a:r>
            <a:r>
              <a:rPr lang="en-US" altLang="ja-JP" sz="1800" dirty="0">
                <a:ea typeface="ＭＳ Ｐゴシック" pitchFamily="34" charset="-128"/>
              </a:rPr>
              <a:t>. Let this rose remind you of love that will never be forgotten. May love be what you remember most.</a:t>
            </a:r>
            <a:br>
              <a:rPr lang="en-US" altLang="ja-JP" sz="1800" dirty="0">
                <a:ea typeface="ＭＳ Ｐゴシック" pitchFamily="34" charset="-128"/>
              </a:rPr>
            </a:br>
            <a:r>
              <a:rPr lang="en-US" altLang="ja-JP" sz="1800" dirty="0">
                <a:ea typeface="ＭＳ Ｐゴシック" pitchFamily="34" charset="-128"/>
              </a:rPr>
              <a:t>		 –McAdams Floral</a:t>
            </a:r>
            <a:r>
              <a:rPr lang="ja-JP" altLang="en-US" sz="1800" dirty="0">
                <a:ea typeface="ＭＳ Ｐゴシック" pitchFamily="34" charset="-128"/>
              </a:rPr>
              <a:t>”</a:t>
            </a:r>
            <a:endParaRPr lang="en-US" altLang="ja-JP" sz="1800" dirty="0">
              <a:ea typeface="ＭＳ Ｐゴシック" pitchFamily="34" charset="-128"/>
            </a:endParaRPr>
          </a:p>
          <a:p>
            <a:pPr eaLnBrk="1" hangingPunct="1">
              <a:buClr>
                <a:srgbClr val="953735"/>
              </a:buClr>
              <a:buFont typeface="Wingdings" pitchFamily="2" charset="2"/>
              <a:buChar char="v"/>
            </a:pPr>
            <a:r>
              <a:rPr lang="en-US" sz="1800" dirty="0">
                <a:ea typeface="ＭＳ Ｐゴシック" pitchFamily="34" charset="-128"/>
              </a:rPr>
              <a:t>Solicit the local hospice to become their preferred florist.</a:t>
            </a:r>
          </a:p>
          <a:p>
            <a:pPr eaLnBrk="1" hangingPunct="1">
              <a:buClr>
                <a:srgbClr val="953735"/>
              </a:buClr>
              <a:buFont typeface="Wingdings" pitchFamily="2" charset="2"/>
              <a:buChar char="v"/>
            </a:pPr>
            <a:endParaRPr lang="en-US" sz="1800" dirty="0">
              <a:ea typeface="ＭＳ Ｐゴシック" pitchFamily="34" charset="-128"/>
            </a:endParaRPr>
          </a:p>
          <a:p>
            <a:pPr lvl="1" eaLnBrk="1" hangingPunct="1">
              <a:buClr>
                <a:srgbClr val="953735"/>
              </a:buClr>
              <a:buFont typeface="Wingdings" pitchFamily="2" charset="2"/>
              <a:buChar char="v"/>
            </a:pPr>
            <a:endParaRPr lang="en-US" sz="1800" dirty="0">
              <a:ea typeface="ＭＳ Ｐゴシック" pitchFamily="34" charset="-128"/>
            </a:endParaRPr>
          </a:p>
        </p:txBody>
      </p:sp>
      <p:sp>
        <p:nvSpPr>
          <p:cNvPr id="59394" name="Title 1"/>
          <p:cNvSpPr txBox="1">
            <a:spLocks/>
          </p:cNvSpPr>
          <p:nvPr/>
        </p:nvSpPr>
        <p:spPr bwMode="auto">
          <a:xfrm>
            <a:off x="76200" y="0"/>
            <a:ext cx="8229600" cy="640080"/>
          </a:xfrm>
          <a:prstGeom prst="rect">
            <a:avLst/>
          </a:prstGeom>
          <a:noFill/>
          <a:ln w="9525">
            <a:noFill/>
            <a:miter lim="800000"/>
            <a:headEnd/>
            <a:tailEnd/>
          </a:ln>
        </p:spPr>
        <p:txBody>
          <a:bodyPr anchor="ctr"/>
          <a:lstStyle/>
          <a:p>
            <a:r>
              <a:rPr lang="en-US" sz="3000">
                <a:solidFill>
                  <a:srgbClr val="3A6638"/>
                </a:solidFill>
                <a:latin typeface="Arial Black" pitchFamily="34" charset="0"/>
              </a:rPr>
              <a:t>Other Marketing Ideas</a:t>
            </a:r>
          </a:p>
        </p:txBody>
      </p:sp>
      <p:grpSp>
        <p:nvGrpSpPr>
          <p:cNvPr id="59395" name="Group 6"/>
          <p:cNvGrpSpPr>
            <a:grpSpLocks/>
          </p:cNvGrpSpPr>
          <p:nvPr/>
        </p:nvGrpSpPr>
        <p:grpSpPr bwMode="auto">
          <a:xfrm>
            <a:off x="0" y="5410200"/>
            <a:ext cx="9144000" cy="1447800"/>
            <a:chOff x="0" y="5410200"/>
            <a:chExt cx="9144000" cy="1447800"/>
          </a:xfrm>
        </p:grpSpPr>
        <p:pic>
          <p:nvPicPr>
            <p:cNvPr id="59399"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9400"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5939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10" name="Picture 9" descr="1-Yr-Ann-Rose_edit.jpg"/>
          <p:cNvPicPr>
            <a:picLocks noChangeAspect="1"/>
          </p:cNvPicPr>
          <p:nvPr/>
        </p:nvPicPr>
        <p:blipFill>
          <a:blip r:embed="rId5" cstate="print">
            <a:clrChange>
              <a:clrFrom>
                <a:srgbClr val="FFFFFF"/>
              </a:clrFrom>
              <a:clrTo>
                <a:srgbClr val="FFFFFF">
                  <a:alpha val="0"/>
                </a:srgbClr>
              </a:clrTo>
            </a:clrChange>
          </a:blip>
          <a:stretch>
            <a:fillRect/>
          </a:stretch>
        </p:blipFill>
        <p:spPr>
          <a:xfrm>
            <a:off x="4991100" y="685800"/>
            <a:ext cx="3886200" cy="5181600"/>
          </a:xfrm>
          <a:prstGeom prst="rect">
            <a:avLst/>
          </a:prstGeom>
        </p:spPr>
      </p:pic>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2"/>
          <p:cNvSpPr>
            <a:spLocks noGrp="1"/>
          </p:cNvSpPr>
          <p:nvPr>
            <p:ph idx="1"/>
          </p:nvPr>
        </p:nvSpPr>
        <p:spPr>
          <a:xfrm>
            <a:off x="328379" y="724332"/>
            <a:ext cx="8464240" cy="3988647"/>
          </a:xfrm>
        </p:spPr>
        <p:txBody>
          <a:bodyPr/>
          <a:lstStyle/>
          <a:p>
            <a:pPr marL="0" indent="0">
              <a:spcBef>
                <a:spcPts val="0"/>
              </a:spcBef>
              <a:buClr>
                <a:srgbClr val="953735"/>
              </a:buClr>
              <a:buNone/>
            </a:pPr>
            <a:endParaRPr lang="en-US" sz="1700" dirty="0">
              <a:latin typeface="Calibri"/>
              <a:ea typeface="ＭＳ Ｐゴシック"/>
              <a:cs typeface="Arial"/>
            </a:endParaRPr>
          </a:p>
          <a:p>
            <a:pPr marL="285750" indent="-285750">
              <a:spcBef>
                <a:spcPts val="0"/>
              </a:spcBef>
              <a:buClr>
                <a:srgbClr val="953735"/>
              </a:buClr>
              <a:buFont typeface="Wingdings,Sans-Serif" pitchFamily="2" charset="2"/>
              <a:buChar char="v"/>
            </a:pPr>
            <a:r>
              <a:rPr lang="en-US" sz="1700" dirty="0">
                <a:latin typeface="Calibri"/>
                <a:ea typeface="ＭＳ Ｐゴシック"/>
                <a:cs typeface="Arial"/>
              </a:rPr>
              <a:t>Propose commissions, Plant sales at Funeral Home. These could be "impulse sales" that offer wise would have not sent anything or might have filled out a Memorial Donation Ship at the Funeral Home.</a:t>
            </a:r>
          </a:p>
          <a:p>
            <a:pPr marL="285750" indent="-285750">
              <a:spcBef>
                <a:spcPts val="0"/>
              </a:spcBef>
              <a:buClr>
                <a:srgbClr val="953735"/>
              </a:buClr>
              <a:buFont typeface="Wingdings,Sans-Serif" pitchFamily="2" charset="2"/>
              <a:buChar char="v"/>
            </a:pPr>
            <a:r>
              <a:rPr lang="en-US" sz="1700" dirty="0">
                <a:latin typeface="Calibri"/>
                <a:ea typeface="ＭＳ Ｐゴシック"/>
                <a:cs typeface="Arial"/>
              </a:rPr>
              <a:t>In negotiating the commission amount, it must consider who is to care for the plants.</a:t>
            </a:r>
          </a:p>
          <a:p>
            <a:pPr marL="285750" indent="-285750">
              <a:spcBef>
                <a:spcPts val="0"/>
              </a:spcBef>
              <a:buClr>
                <a:srgbClr val="953735"/>
              </a:buClr>
              <a:buFont typeface="Wingdings" pitchFamily="2" charset="2"/>
              <a:buChar char="v"/>
            </a:pPr>
            <a:endParaRPr lang="en-US" sz="1600" dirty="0">
              <a:ea typeface="ＭＳ Ｐゴシック"/>
              <a:cs typeface="Arial"/>
            </a:endParaRPr>
          </a:p>
          <a:p>
            <a:pPr>
              <a:spcBef>
                <a:spcPct val="0"/>
              </a:spcBef>
              <a:buFont typeface="Arial,Sans-Serif" pitchFamily="2" charset="2"/>
              <a:buChar char="•"/>
            </a:pPr>
            <a:endParaRPr lang="en-US" sz="1800" dirty="0">
              <a:ea typeface="ＭＳ Ｐゴシック" pitchFamily="34" charset="-128"/>
              <a:cs typeface="Calibri"/>
            </a:endParaRPr>
          </a:p>
          <a:p>
            <a:pPr>
              <a:spcBef>
                <a:spcPts val="0"/>
              </a:spcBef>
              <a:buClr>
                <a:srgbClr val="953735"/>
              </a:buClr>
              <a:buFont typeface="Wingdings" pitchFamily="2" charset="2"/>
              <a:buChar char="v"/>
            </a:pPr>
            <a:endParaRPr lang="en-US" sz="1800" dirty="0">
              <a:ea typeface="ＭＳ Ｐゴシック" pitchFamily="34" charset="-128"/>
            </a:endParaRPr>
          </a:p>
          <a:p>
            <a:pPr lvl="1" eaLnBrk="1" hangingPunct="1">
              <a:buClr>
                <a:srgbClr val="953735"/>
              </a:buClr>
              <a:buFont typeface="Arial" pitchFamily="34" charset="0"/>
              <a:buNone/>
            </a:pPr>
            <a:r>
              <a:rPr lang="en-US" sz="1600" dirty="0">
                <a:ea typeface="ＭＳ Ｐゴシック" pitchFamily="34" charset="-128"/>
              </a:rPr>
              <a:t> </a:t>
            </a:r>
          </a:p>
          <a:p>
            <a:pPr eaLnBrk="1" hangingPunct="1">
              <a:buClr>
                <a:srgbClr val="953735"/>
              </a:buClr>
              <a:buFont typeface="Wingdings" pitchFamily="2" charset="2"/>
              <a:buChar char="v"/>
            </a:pPr>
            <a:endParaRPr lang="en-US" sz="1600" dirty="0">
              <a:ea typeface="ＭＳ Ｐゴシック" pitchFamily="34" charset="-128"/>
            </a:endParaRPr>
          </a:p>
          <a:p>
            <a:pPr lvl="1" eaLnBrk="1" hangingPunct="1">
              <a:buClr>
                <a:srgbClr val="953735"/>
              </a:buClr>
              <a:buFont typeface="Wingdings" pitchFamily="2" charset="2"/>
              <a:buChar char="v"/>
            </a:pPr>
            <a:endParaRPr lang="en-US" sz="1600" dirty="0">
              <a:ea typeface="ＭＳ Ｐゴシック" pitchFamily="34" charset="-128"/>
            </a:endParaRPr>
          </a:p>
        </p:txBody>
      </p:sp>
      <p:sp>
        <p:nvSpPr>
          <p:cNvPr id="59394" name="Title 1"/>
          <p:cNvSpPr txBox="1">
            <a:spLocks/>
          </p:cNvSpPr>
          <p:nvPr/>
        </p:nvSpPr>
        <p:spPr bwMode="auto">
          <a:xfrm>
            <a:off x="333596" y="212867"/>
            <a:ext cx="8915400" cy="640080"/>
          </a:xfrm>
          <a:prstGeom prst="rect">
            <a:avLst/>
          </a:prstGeom>
          <a:noFill/>
          <a:ln w="9525">
            <a:noFill/>
            <a:miter lim="800000"/>
            <a:headEnd/>
            <a:tailEnd/>
          </a:ln>
        </p:spPr>
        <p:txBody>
          <a:bodyPr anchor="ctr"/>
          <a:lstStyle/>
          <a:p>
            <a:r>
              <a:rPr lang="en-US" sz="3000" dirty="0">
                <a:solidFill>
                  <a:srgbClr val="3A6638"/>
                </a:solidFill>
                <a:latin typeface="Arial Black"/>
                <a:ea typeface="ＭＳ Ｐゴシック"/>
              </a:rPr>
              <a:t>Planet Sales at Funeral Home</a:t>
            </a:r>
            <a:endParaRPr lang="en-US" dirty="0"/>
          </a:p>
        </p:txBody>
      </p:sp>
      <p:grpSp>
        <p:nvGrpSpPr>
          <p:cNvPr id="2" name="Group 6"/>
          <p:cNvGrpSpPr>
            <a:grpSpLocks/>
          </p:cNvGrpSpPr>
          <p:nvPr/>
        </p:nvGrpSpPr>
        <p:grpSpPr bwMode="auto">
          <a:xfrm>
            <a:off x="0" y="5410200"/>
            <a:ext cx="9144000" cy="1447800"/>
            <a:chOff x="0" y="5410200"/>
            <a:chExt cx="9144000" cy="1447800"/>
          </a:xfrm>
        </p:grpSpPr>
        <p:pic>
          <p:nvPicPr>
            <p:cNvPr id="59399"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9400"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5939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3" name="Picture 3" descr="A picture containing book, text&#10;&#10;Description generated with very high confidence">
            <a:extLst>
              <a:ext uri="{FF2B5EF4-FFF2-40B4-BE49-F238E27FC236}">
                <a16:creationId xmlns:a16="http://schemas.microsoft.com/office/drawing/2014/main" id="{247FC2B1-4CDB-4264-9DE6-CC963C3AE333}"/>
              </a:ext>
            </a:extLst>
          </p:cNvPr>
          <p:cNvPicPr>
            <a:picLocks noChangeAspect="1"/>
          </p:cNvPicPr>
          <p:nvPr/>
        </p:nvPicPr>
        <p:blipFill>
          <a:blip r:embed="rId5"/>
          <a:stretch>
            <a:fillRect/>
          </a:stretch>
        </p:blipFill>
        <p:spPr>
          <a:xfrm>
            <a:off x="3703607" y="2558866"/>
            <a:ext cx="5101088" cy="3824984"/>
          </a:xfrm>
          <a:prstGeom prst="rect">
            <a:avLst/>
          </a:prstGeom>
        </p:spPr>
      </p:pic>
      <p:pic>
        <p:nvPicPr>
          <p:cNvPr id="6" name="Picture 6" descr="A screenshot of a cell phone&#10;&#10;Description generated with very high confidence">
            <a:extLst>
              <a:ext uri="{FF2B5EF4-FFF2-40B4-BE49-F238E27FC236}">
                <a16:creationId xmlns:a16="http://schemas.microsoft.com/office/drawing/2014/main" id="{9541D35B-EEA9-4978-BC96-573BB896BE4A}"/>
              </a:ext>
            </a:extLst>
          </p:cNvPr>
          <p:cNvPicPr>
            <a:picLocks noChangeAspect="1"/>
          </p:cNvPicPr>
          <p:nvPr/>
        </p:nvPicPr>
        <p:blipFill>
          <a:blip r:embed="rId6"/>
          <a:stretch>
            <a:fillRect/>
          </a:stretch>
        </p:blipFill>
        <p:spPr>
          <a:xfrm>
            <a:off x="698740" y="2558451"/>
            <a:ext cx="2455653" cy="1841740"/>
          </a:xfrm>
          <a:prstGeom prst="rect">
            <a:avLst/>
          </a:prstGeom>
        </p:spPr>
      </p:pic>
    </p:spTree>
    <p:extLst>
      <p:ext uri="{BB962C8B-B14F-4D97-AF65-F5344CB8AC3E}">
        <p14:creationId xmlns:p14="http://schemas.microsoft.com/office/powerpoint/2010/main" val="359431212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2"/>
          <p:cNvSpPr>
            <a:spLocks noGrp="1"/>
          </p:cNvSpPr>
          <p:nvPr>
            <p:ph idx="1"/>
          </p:nvPr>
        </p:nvSpPr>
        <p:spPr>
          <a:xfrm>
            <a:off x="304800" y="1295400"/>
            <a:ext cx="4114800" cy="2667000"/>
          </a:xfrm>
        </p:spPr>
        <p:txBody>
          <a:bodyPr/>
          <a:lstStyle/>
          <a:p>
            <a:pPr eaLnBrk="1" hangingPunct="1">
              <a:spcBef>
                <a:spcPts val="0"/>
              </a:spcBef>
              <a:buClr>
                <a:srgbClr val="953735"/>
              </a:buClr>
              <a:buFont typeface="Wingdings" pitchFamily="2" charset="2"/>
              <a:buChar char="v"/>
            </a:pPr>
            <a:r>
              <a:rPr lang="en-US" sz="1800" dirty="0">
                <a:ea typeface="ＭＳ Ｐゴシック" pitchFamily="34" charset="-128"/>
              </a:rPr>
              <a:t>The day after the funeral, mail a POS to the immediate family, summarizing the deliveries made to the service.</a:t>
            </a:r>
          </a:p>
          <a:p>
            <a:pPr eaLnBrk="1" hangingPunct="1">
              <a:spcBef>
                <a:spcPts val="0"/>
              </a:spcBef>
              <a:buClr>
                <a:srgbClr val="953735"/>
              </a:buClr>
              <a:buFont typeface="Wingdings" pitchFamily="2" charset="2"/>
              <a:buChar char="v"/>
            </a:pPr>
            <a:r>
              <a:rPr lang="en-US" sz="1800" dirty="0">
                <a:ea typeface="ＭＳ Ｐゴシック" pitchFamily="34" charset="-128"/>
              </a:rPr>
              <a:t>Include each sender’s name, address, and card message, as well as the type of arrangement ordered.</a:t>
            </a:r>
          </a:p>
          <a:p>
            <a:pPr eaLnBrk="1" hangingPunct="1">
              <a:spcBef>
                <a:spcPts val="0"/>
              </a:spcBef>
              <a:buClr>
                <a:srgbClr val="953735"/>
              </a:buClr>
              <a:buFont typeface="Wingdings" pitchFamily="2" charset="2"/>
              <a:buChar char="v"/>
            </a:pPr>
            <a:r>
              <a:rPr lang="en-US" sz="1800" dirty="0">
                <a:ea typeface="ＭＳ Ｐゴシック" pitchFamily="34" charset="-128"/>
              </a:rPr>
              <a:t>The family will appreciate the gesture, as it allows them to respond appropriately. </a:t>
            </a:r>
          </a:p>
          <a:p>
            <a:pPr lvl="1" eaLnBrk="1" hangingPunct="1">
              <a:buClr>
                <a:srgbClr val="953735"/>
              </a:buClr>
              <a:buFont typeface="Arial" pitchFamily="34" charset="0"/>
              <a:buNone/>
            </a:pPr>
            <a:r>
              <a:rPr lang="en-US" sz="1600" dirty="0">
                <a:ea typeface="ＭＳ Ｐゴシック" pitchFamily="34" charset="-128"/>
              </a:rPr>
              <a:t> </a:t>
            </a:r>
          </a:p>
          <a:p>
            <a:pPr eaLnBrk="1" hangingPunct="1">
              <a:buClr>
                <a:srgbClr val="953735"/>
              </a:buClr>
              <a:buFont typeface="Wingdings" pitchFamily="2" charset="2"/>
              <a:buChar char="v"/>
            </a:pPr>
            <a:endParaRPr lang="en-US" sz="1600" dirty="0">
              <a:ea typeface="ＭＳ Ｐゴシック" pitchFamily="34" charset="-128"/>
            </a:endParaRPr>
          </a:p>
          <a:p>
            <a:pPr lvl="1" eaLnBrk="1" hangingPunct="1">
              <a:buClr>
                <a:srgbClr val="953735"/>
              </a:buClr>
              <a:buFont typeface="Wingdings" pitchFamily="2" charset="2"/>
              <a:buChar char="v"/>
            </a:pPr>
            <a:endParaRPr lang="en-US" sz="1600" dirty="0">
              <a:ea typeface="ＭＳ Ｐゴシック" pitchFamily="34" charset="-128"/>
            </a:endParaRPr>
          </a:p>
        </p:txBody>
      </p:sp>
      <p:sp>
        <p:nvSpPr>
          <p:cNvPr id="59394" name="Title 1"/>
          <p:cNvSpPr txBox="1">
            <a:spLocks/>
          </p:cNvSpPr>
          <p:nvPr/>
        </p:nvSpPr>
        <p:spPr bwMode="auto">
          <a:xfrm>
            <a:off x="76200" y="0"/>
            <a:ext cx="8915400" cy="640080"/>
          </a:xfrm>
          <a:prstGeom prst="rect">
            <a:avLst/>
          </a:prstGeom>
          <a:noFill/>
          <a:ln w="9525">
            <a:noFill/>
            <a:miter lim="800000"/>
            <a:headEnd/>
            <a:tailEnd/>
          </a:ln>
        </p:spPr>
        <p:txBody>
          <a:bodyPr anchor="ctr"/>
          <a:lstStyle/>
          <a:p>
            <a:r>
              <a:rPr lang="en-US" sz="3000" dirty="0">
                <a:solidFill>
                  <a:srgbClr val="3A6638"/>
                </a:solidFill>
                <a:latin typeface="Arial Black" pitchFamily="34" charset="0"/>
              </a:rPr>
              <a:t>Other Marketing Ideas</a:t>
            </a:r>
          </a:p>
        </p:txBody>
      </p:sp>
      <p:grpSp>
        <p:nvGrpSpPr>
          <p:cNvPr id="2" name="Group 6"/>
          <p:cNvGrpSpPr>
            <a:grpSpLocks/>
          </p:cNvGrpSpPr>
          <p:nvPr/>
        </p:nvGrpSpPr>
        <p:grpSpPr bwMode="auto">
          <a:xfrm>
            <a:off x="0" y="5410200"/>
            <a:ext cx="9144000" cy="1447800"/>
            <a:chOff x="0" y="5410200"/>
            <a:chExt cx="9144000" cy="1447800"/>
          </a:xfrm>
        </p:grpSpPr>
        <p:pic>
          <p:nvPicPr>
            <p:cNvPr id="59399"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9400"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5939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grpSp>
        <p:nvGrpSpPr>
          <p:cNvPr id="4" name="Group 3"/>
          <p:cNvGrpSpPr/>
          <p:nvPr/>
        </p:nvGrpSpPr>
        <p:grpSpPr>
          <a:xfrm>
            <a:off x="4572000" y="609600"/>
            <a:ext cx="4455134" cy="5791200"/>
            <a:chOff x="4572000" y="609600"/>
            <a:chExt cx="4455134" cy="5791200"/>
          </a:xfrm>
        </p:grpSpPr>
        <p:pic>
          <p:nvPicPr>
            <p:cNvPr id="1026" name="Picture 2"/>
            <p:cNvPicPr>
              <a:picLocks noChangeAspect="1" noChangeArrowheads="1"/>
            </p:cNvPicPr>
            <p:nvPr/>
          </p:nvPicPr>
          <p:blipFill>
            <a:blip r:embed="rId5" cstate="print"/>
            <a:srcRect/>
            <a:stretch>
              <a:fillRect/>
            </a:stretch>
          </p:blipFill>
          <p:spPr bwMode="auto">
            <a:xfrm>
              <a:off x="4572000" y="609600"/>
              <a:ext cx="4455134" cy="5791200"/>
            </a:xfrm>
            <a:prstGeom prst="rect">
              <a:avLst/>
            </a:prstGeom>
            <a:noFill/>
            <a:ln w="3175">
              <a:solidFill>
                <a:schemeClr val="accent3">
                  <a:lumMod val="50000"/>
                </a:schemeClr>
              </a:solidFill>
              <a:miter lim="800000"/>
              <a:headEnd/>
              <a:tailEnd/>
            </a:ln>
          </p:spPr>
        </p:pic>
        <p:sp>
          <p:nvSpPr>
            <p:cNvPr id="3" name="TextBox 2"/>
            <p:cNvSpPr txBox="1"/>
            <p:nvPr/>
          </p:nvSpPr>
          <p:spPr>
            <a:xfrm>
              <a:off x="4988554" y="1464863"/>
              <a:ext cx="788999" cy="184666"/>
            </a:xfrm>
            <a:prstGeom prst="rect">
              <a:avLst/>
            </a:prstGeom>
            <a:solidFill>
              <a:schemeClr val="bg1"/>
            </a:solidFill>
          </p:spPr>
          <p:txBody>
            <a:bodyPr wrap="none" rtlCol="0">
              <a:spAutoFit/>
            </a:bodyPr>
            <a:lstStyle/>
            <a:p>
              <a:r>
                <a:rPr lang="en-US" sz="600" dirty="0"/>
                <a:t>October 15, 201X</a:t>
              </a:r>
            </a:p>
          </p:txBody>
        </p:sp>
      </p:gr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txBox="1">
            <a:spLocks/>
          </p:cNvSpPr>
          <p:nvPr/>
        </p:nvSpPr>
        <p:spPr bwMode="auto">
          <a:xfrm>
            <a:off x="76200" y="0"/>
            <a:ext cx="8915400" cy="640080"/>
          </a:xfrm>
          <a:prstGeom prst="rect">
            <a:avLst/>
          </a:prstGeom>
          <a:noFill/>
          <a:ln w="9525">
            <a:noFill/>
            <a:miter lim="800000"/>
            <a:headEnd/>
            <a:tailEnd/>
          </a:ln>
        </p:spPr>
        <p:txBody>
          <a:bodyPr anchor="ctr"/>
          <a:lstStyle/>
          <a:p>
            <a:r>
              <a:rPr lang="en-US" sz="3000" dirty="0">
                <a:solidFill>
                  <a:srgbClr val="3A6638"/>
                </a:solidFill>
                <a:latin typeface="Arial Black" pitchFamily="34" charset="0"/>
              </a:rPr>
              <a:t>Staff Sympathy Meetings</a:t>
            </a:r>
          </a:p>
        </p:txBody>
      </p:sp>
      <p:grpSp>
        <p:nvGrpSpPr>
          <p:cNvPr id="2" name="Group 6"/>
          <p:cNvGrpSpPr>
            <a:grpSpLocks/>
          </p:cNvGrpSpPr>
          <p:nvPr/>
        </p:nvGrpSpPr>
        <p:grpSpPr bwMode="auto">
          <a:xfrm>
            <a:off x="0" y="5410200"/>
            <a:ext cx="9144000" cy="1447800"/>
            <a:chOff x="0" y="5410200"/>
            <a:chExt cx="9144000" cy="1447800"/>
          </a:xfrm>
        </p:grpSpPr>
        <p:pic>
          <p:nvPicPr>
            <p:cNvPr id="59399"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9400"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5939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
        <p:nvSpPr>
          <p:cNvPr id="59393" name="Content Placeholder 2"/>
          <p:cNvSpPr>
            <a:spLocks noGrp="1"/>
          </p:cNvSpPr>
          <p:nvPr>
            <p:ph idx="1"/>
          </p:nvPr>
        </p:nvSpPr>
        <p:spPr>
          <a:xfrm>
            <a:off x="96846" y="764484"/>
            <a:ext cx="4136860" cy="3655116"/>
          </a:xfrm>
        </p:spPr>
        <p:txBody>
          <a:bodyPr/>
          <a:lstStyle/>
          <a:p>
            <a:pPr marL="0" indent="0" eaLnBrk="1" hangingPunct="1">
              <a:spcBef>
                <a:spcPts val="0"/>
              </a:spcBef>
              <a:buClr>
                <a:srgbClr val="953735"/>
              </a:buClr>
              <a:buNone/>
            </a:pPr>
            <a:r>
              <a:rPr lang="en-US" sz="1800" dirty="0">
                <a:ea typeface="ＭＳ Ｐゴシック" pitchFamily="34" charset="-128"/>
              </a:rPr>
              <a:t>Meet quarterly with all staff to: </a:t>
            </a:r>
          </a:p>
          <a:p>
            <a:pPr eaLnBrk="1" hangingPunct="1">
              <a:spcBef>
                <a:spcPts val="0"/>
              </a:spcBef>
              <a:buClr>
                <a:srgbClr val="953735"/>
              </a:buClr>
              <a:buFont typeface="Wingdings" pitchFamily="2" charset="2"/>
              <a:buChar char="v"/>
            </a:pPr>
            <a:r>
              <a:rPr lang="en-US" sz="1800" dirty="0">
                <a:ea typeface="ＭＳ Ｐゴシック" pitchFamily="34" charset="-128"/>
              </a:rPr>
              <a:t>Discuss how we can better make our designs stand out</a:t>
            </a:r>
          </a:p>
          <a:p>
            <a:pPr eaLnBrk="1" hangingPunct="1">
              <a:spcBef>
                <a:spcPts val="0"/>
              </a:spcBef>
              <a:buClr>
                <a:srgbClr val="953735"/>
              </a:buClr>
              <a:buFont typeface="Wingdings" pitchFamily="2" charset="2"/>
              <a:buChar char="v"/>
            </a:pPr>
            <a:r>
              <a:rPr lang="en-US" sz="1800" dirty="0">
                <a:ea typeface="ＭＳ Ｐゴシック" pitchFamily="34" charset="-128"/>
              </a:rPr>
              <a:t>Vent out any sympathy problems or questions</a:t>
            </a:r>
          </a:p>
          <a:p>
            <a:pPr eaLnBrk="1" hangingPunct="1">
              <a:spcBef>
                <a:spcPts val="0"/>
              </a:spcBef>
              <a:buClr>
                <a:srgbClr val="953735"/>
              </a:buClr>
              <a:buFont typeface="Wingdings" pitchFamily="2" charset="2"/>
              <a:buChar char="v"/>
            </a:pPr>
            <a:r>
              <a:rPr lang="en-US" sz="1800" dirty="0">
                <a:ea typeface="ＭＳ Ｐゴシック" pitchFamily="34" charset="-128"/>
              </a:rPr>
              <a:t>Discuss add-on sales to funeral orders</a:t>
            </a:r>
          </a:p>
          <a:p>
            <a:pPr eaLnBrk="1" hangingPunct="1">
              <a:spcBef>
                <a:spcPts val="0"/>
              </a:spcBef>
              <a:buClr>
                <a:srgbClr val="953735"/>
              </a:buClr>
              <a:buFont typeface="Wingdings" pitchFamily="2" charset="2"/>
              <a:buChar char="v"/>
            </a:pPr>
            <a:r>
              <a:rPr lang="en-US" sz="1800" dirty="0">
                <a:ea typeface="ＭＳ Ｐゴシック" pitchFamily="34" charset="-128"/>
              </a:rPr>
              <a:t>Go over quarterly stats compared to same period previous year:</a:t>
            </a:r>
          </a:p>
          <a:p>
            <a:pPr lvl="1" eaLnBrk="1" hangingPunct="1">
              <a:spcBef>
                <a:spcPts val="0"/>
              </a:spcBef>
              <a:buClr>
                <a:srgbClr val="953735"/>
              </a:buClr>
              <a:buFont typeface="Wingdings" pitchFamily="2" charset="2"/>
              <a:buChar char="v"/>
            </a:pPr>
            <a:r>
              <a:rPr lang="en-US" sz="1400" dirty="0">
                <a:ea typeface="ＭＳ Ｐゴシック" pitchFamily="34" charset="-128"/>
              </a:rPr>
              <a:t>Average order amount</a:t>
            </a:r>
          </a:p>
          <a:p>
            <a:pPr lvl="1" eaLnBrk="1" hangingPunct="1">
              <a:spcBef>
                <a:spcPts val="0"/>
              </a:spcBef>
              <a:buClr>
                <a:srgbClr val="953735"/>
              </a:buClr>
              <a:buFont typeface="Wingdings" pitchFamily="2" charset="2"/>
              <a:buChar char="v"/>
            </a:pPr>
            <a:r>
              <a:rPr lang="en-US" sz="1400" dirty="0">
                <a:ea typeface="ＭＳ Ｐゴシック" pitchFamily="34" charset="-128"/>
              </a:rPr>
              <a:t>Count on “family pieces orders”</a:t>
            </a:r>
          </a:p>
          <a:p>
            <a:pPr lvl="1" eaLnBrk="1" hangingPunct="1">
              <a:spcBef>
                <a:spcPts val="0"/>
              </a:spcBef>
              <a:buClr>
                <a:srgbClr val="953735"/>
              </a:buClr>
              <a:buFont typeface="Wingdings" pitchFamily="2" charset="2"/>
              <a:buChar char="v"/>
            </a:pPr>
            <a:r>
              <a:rPr lang="en-US" sz="1400" dirty="0">
                <a:ea typeface="ＭＳ Ｐゴシック" pitchFamily="34" charset="-128"/>
              </a:rPr>
              <a:t>Count on “nonfamily orders”</a:t>
            </a:r>
          </a:p>
        </p:txBody>
      </p:sp>
      <p:sp>
        <p:nvSpPr>
          <p:cNvPr id="5" name="Rectangle 4"/>
          <p:cNvSpPr/>
          <p:nvPr/>
        </p:nvSpPr>
        <p:spPr>
          <a:xfrm>
            <a:off x="76200" y="3581400"/>
            <a:ext cx="8534400" cy="2000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ts val="0"/>
              </a:spcBef>
              <a:buClr>
                <a:srgbClr val="953735"/>
              </a:buClr>
              <a:buFont typeface="Wingdings" pitchFamily="2" charset="2"/>
              <a:buChar char="v"/>
            </a:pPr>
            <a:r>
              <a:rPr lang="en-US" dirty="0">
                <a:latin typeface="+mn-lt"/>
                <a:cs typeface="ＭＳ Ｐゴシック" charset="-128"/>
              </a:rPr>
              <a:t>Discuss sales technique to ask personalization questions</a:t>
            </a:r>
          </a:p>
          <a:p>
            <a:pPr marL="342900" indent="-342900">
              <a:spcBef>
                <a:spcPts val="0"/>
              </a:spcBef>
              <a:buClr>
                <a:srgbClr val="953735"/>
              </a:buClr>
              <a:buFont typeface="Wingdings" pitchFamily="2" charset="2"/>
              <a:buChar char="v"/>
            </a:pPr>
            <a:r>
              <a:rPr lang="en-US" dirty="0">
                <a:latin typeface="+mn-lt"/>
                <a:cs typeface="ＭＳ Ｐゴシック" charset="-128"/>
              </a:rPr>
              <a:t>Discuss giving out marketing tri-fold brochures w/ business card info</a:t>
            </a:r>
          </a:p>
          <a:p>
            <a:pPr marL="342900" indent="-342900">
              <a:spcBef>
                <a:spcPts val="0"/>
              </a:spcBef>
              <a:buClr>
                <a:srgbClr val="953735"/>
              </a:buClr>
              <a:buFont typeface="Wingdings" pitchFamily="2" charset="2"/>
              <a:buChar char="v"/>
            </a:pPr>
            <a:r>
              <a:rPr lang="en-US" dirty="0">
                <a:latin typeface="+mn-lt"/>
                <a:cs typeface="ＭＳ Ｐゴシック" charset="-128"/>
              </a:rPr>
              <a:t>Remind about offering McAdams logo bottled water</a:t>
            </a:r>
          </a:p>
          <a:p>
            <a:pPr marL="342900" indent="-342900">
              <a:spcBef>
                <a:spcPts val="0"/>
              </a:spcBef>
              <a:buClr>
                <a:srgbClr val="953735"/>
              </a:buClr>
              <a:buFont typeface="Wingdings" pitchFamily="2" charset="2"/>
              <a:buChar char="v"/>
            </a:pPr>
            <a:r>
              <a:rPr lang="en-US" dirty="0">
                <a:latin typeface="+mn-lt"/>
                <a:cs typeface="ＭＳ Ｐゴシック" charset="-128"/>
              </a:rPr>
              <a:t>Request that each employee visit a funeral service 2 hours before visitation to:</a:t>
            </a:r>
          </a:p>
          <a:p>
            <a:pPr marL="742950" lvl="1" indent="-285750">
              <a:spcBef>
                <a:spcPts val="0"/>
              </a:spcBef>
              <a:buClr>
                <a:srgbClr val="953735"/>
              </a:buClr>
              <a:buFont typeface="Wingdings" pitchFamily="2" charset="2"/>
              <a:buChar char="v"/>
            </a:pPr>
            <a:r>
              <a:rPr lang="en-US" sz="1400" dirty="0">
                <a:latin typeface="+mn-lt"/>
              </a:rPr>
              <a:t>View funeral home room size, layout, conditions</a:t>
            </a:r>
          </a:p>
          <a:p>
            <a:pPr marL="742950" lvl="1" indent="-285750">
              <a:spcBef>
                <a:spcPts val="0"/>
              </a:spcBef>
              <a:buClr>
                <a:srgbClr val="953735"/>
              </a:buClr>
              <a:buFont typeface="Wingdings" pitchFamily="2" charset="2"/>
              <a:buChar char="v"/>
            </a:pPr>
            <a:r>
              <a:rPr lang="en-US" sz="1400" dirty="0">
                <a:latin typeface="+mn-lt"/>
              </a:rPr>
              <a:t>View all flower/plant tributes delivered, especially competitors (and view customer tags)</a:t>
            </a:r>
          </a:p>
          <a:p>
            <a:pPr marL="742950" lvl="1" indent="-285750">
              <a:spcBef>
                <a:spcPts val="0"/>
              </a:spcBef>
              <a:buClr>
                <a:srgbClr val="953735"/>
              </a:buClr>
              <a:buFont typeface="Wingdings" pitchFamily="2" charset="2"/>
              <a:buChar char="v"/>
            </a:pPr>
            <a:r>
              <a:rPr lang="en-US" sz="1400" dirty="0">
                <a:latin typeface="+mn-lt"/>
              </a:rPr>
              <a:t>Introduce self to funeral home receptionist and ask to say ‘hi’ to a funeral director</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609600"/>
            <a:ext cx="4413937" cy="3017520"/>
          </a:xfrm>
          <a:prstGeom prst="rect">
            <a:avLst/>
          </a:prstGeom>
        </p:spPr>
      </p:pic>
    </p:spTree>
    <p:extLst>
      <p:ext uri="{BB962C8B-B14F-4D97-AF65-F5344CB8AC3E}">
        <p14:creationId xmlns:p14="http://schemas.microsoft.com/office/powerpoint/2010/main" val="6522071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ctrTitle"/>
          </p:nvPr>
        </p:nvSpPr>
        <p:spPr>
          <a:xfrm>
            <a:off x="381000" y="2130425"/>
            <a:ext cx="8382000" cy="1470025"/>
          </a:xfrm>
        </p:spPr>
        <p:txBody>
          <a:bodyPr/>
          <a:lstStyle/>
          <a:p>
            <a:pPr eaLnBrk="1" hangingPunct="1"/>
            <a:r>
              <a:rPr lang="en-US" sz="4000" b="1" dirty="0">
                <a:solidFill>
                  <a:srgbClr val="3A6638"/>
                </a:solidFill>
                <a:latin typeface="Arial Black" pitchFamily="34" charset="0"/>
                <a:ea typeface="ＭＳ Ｐゴシック" pitchFamily="34" charset="-128"/>
              </a:rPr>
              <a:t>Advertising/Promotional Marketing</a:t>
            </a:r>
            <a:endParaRPr lang="en-US" sz="4000" dirty="0">
              <a:solidFill>
                <a:srgbClr val="3A6638"/>
              </a:solidFill>
              <a:latin typeface="Arial Black" pitchFamily="34" charset="0"/>
              <a:ea typeface="ＭＳ Ｐゴシック" pitchFamily="34" charset="-128"/>
            </a:endParaRPr>
          </a:p>
        </p:txBody>
      </p:sp>
      <p:grpSp>
        <p:nvGrpSpPr>
          <p:cNvPr id="19458" name="Group 4"/>
          <p:cNvGrpSpPr>
            <a:grpSpLocks/>
          </p:cNvGrpSpPr>
          <p:nvPr/>
        </p:nvGrpSpPr>
        <p:grpSpPr bwMode="auto">
          <a:xfrm>
            <a:off x="0" y="5441950"/>
            <a:ext cx="9144000" cy="1339850"/>
            <a:chOff x="0" y="5518022"/>
            <a:chExt cx="9144000" cy="1339978"/>
          </a:xfrm>
        </p:grpSpPr>
        <p:pic>
          <p:nvPicPr>
            <p:cNvPr id="19460" name="Picture 2" descr="C:\Users\Sam\Desktop\Picture1.jpg"/>
            <p:cNvPicPr>
              <a:picLocks noChangeAspect="1" noChangeArrowheads="1"/>
            </p:cNvPicPr>
            <p:nvPr/>
          </p:nvPicPr>
          <p:blipFill>
            <a:blip r:embed="rId3" cstate="print"/>
            <a:srcRect/>
            <a:stretch>
              <a:fillRect/>
            </a:stretch>
          </p:blipFill>
          <p:spPr bwMode="auto">
            <a:xfrm>
              <a:off x="0" y="6022122"/>
              <a:ext cx="9144000" cy="835878"/>
            </a:xfrm>
            <a:prstGeom prst="rect">
              <a:avLst/>
            </a:prstGeom>
            <a:noFill/>
            <a:ln w="9525">
              <a:noFill/>
              <a:miter lim="800000"/>
              <a:headEnd/>
              <a:tailEnd/>
            </a:ln>
          </p:spPr>
        </p:pic>
        <p:pic>
          <p:nvPicPr>
            <p:cNvPr id="19461" name="Picture 3" descr="C:\Users\Sam\Desktop\McLieuOfWreathINFO.jpg"/>
            <p:cNvPicPr>
              <a:picLocks noChangeAspect="1" noChangeArrowheads="1"/>
            </p:cNvPicPr>
            <p:nvPr/>
          </p:nvPicPr>
          <p:blipFill>
            <a:blip r:embed="rId4" cstate="print"/>
            <a:srcRect/>
            <a:stretch>
              <a:fillRect/>
            </a:stretch>
          </p:blipFill>
          <p:spPr bwMode="auto">
            <a:xfrm>
              <a:off x="3962400" y="5518022"/>
              <a:ext cx="1066800" cy="1288161"/>
            </a:xfrm>
            <a:prstGeom prst="rect">
              <a:avLst/>
            </a:prstGeom>
            <a:noFill/>
            <a:ln w="9525">
              <a:noFill/>
              <a:miter lim="800000"/>
              <a:headEnd/>
              <a:tailEnd/>
            </a:ln>
          </p:spPr>
        </p:pic>
      </p:grpSp>
      <p:sp>
        <p:nvSpPr>
          <p:cNvPr id="19459"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txBox="1">
            <a:spLocks/>
          </p:cNvSpPr>
          <p:nvPr/>
        </p:nvSpPr>
        <p:spPr bwMode="auto">
          <a:xfrm>
            <a:off x="76200" y="0"/>
            <a:ext cx="8915400" cy="640080"/>
          </a:xfrm>
          <a:prstGeom prst="rect">
            <a:avLst/>
          </a:prstGeom>
          <a:noFill/>
          <a:ln w="9525">
            <a:noFill/>
            <a:miter lim="800000"/>
            <a:headEnd/>
            <a:tailEnd/>
          </a:ln>
        </p:spPr>
        <p:txBody>
          <a:bodyPr anchor="ctr"/>
          <a:lstStyle/>
          <a:p>
            <a:r>
              <a:rPr lang="en-US" sz="3000" dirty="0">
                <a:solidFill>
                  <a:srgbClr val="3A6638"/>
                </a:solidFill>
                <a:latin typeface="Arial Black" pitchFamily="34" charset="0"/>
              </a:rPr>
              <a:t>Immediate Family Marketing</a:t>
            </a:r>
          </a:p>
        </p:txBody>
      </p:sp>
      <p:grpSp>
        <p:nvGrpSpPr>
          <p:cNvPr id="2" name="Group 6"/>
          <p:cNvGrpSpPr>
            <a:grpSpLocks/>
          </p:cNvGrpSpPr>
          <p:nvPr/>
        </p:nvGrpSpPr>
        <p:grpSpPr bwMode="auto">
          <a:xfrm>
            <a:off x="0" y="5410200"/>
            <a:ext cx="9144000" cy="1447800"/>
            <a:chOff x="0" y="5410200"/>
            <a:chExt cx="9144000" cy="1447800"/>
          </a:xfrm>
        </p:grpSpPr>
        <p:pic>
          <p:nvPicPr>
            <p:cNvPr id="59399"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9400"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5939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
        <p:nvSpPr>
          <p:cNvPr id="59393" name="Content Placeholder 2"/>
          <p:cNvSpPr>
            <a:spLocks noGrp="1"/>
          </p:cNvSpPr>
          <p:nvPr>
            <p:ph idx="1"/>
          </p:nvPr>
        </p:nvSpPr>
        <p:spPr>
          <a:xfrm>
            <a:off x="96845" y="736409"/>
            <a:ext cx="4627555" cy="3835591"/>
          </a:xfrm>
        </p:spPr>
        <p:txBody>
          <a:bodyPr/>
          <a:lstStyle/>
          <a:p>
            <a:pPr eaLnBrk="1" hangingPunct="1">
              <a:spcBef>
                <a:spcPts val="0"/>
              </a:spcBef>
              <a:buClr>
                <a:srgbClr val="953735"/>
              </a:buClr>
              <a:buFont typeface="Wingdings" pitchFamily="2" charset="2"/>
              <a:buChar char="v"/>
            </a:pPr>
            <a:r>
              <a:rPr lang="en-US" sz="1800" dirty="0">
                <a:ea typeface="ＭＳ Ｐゴシック" pitchFamily="34" charset="-128"/>
              </a:rPr>
              <a:t>Send a thoughtful gift to the bereaved immediate family</a:t>
            </a:r>
          </a:p>
          <a:p>
            <a:pPr eaLnBrk="1" hangingPunct="1">
              <a:spcBef>
                <a:spcPts val="0"/>
              </a:spcBef>
              <a:buClr>
                <a:srgbClr val="953735"/>
              </a:buClr>
              <a:buFont typeface="Wingdings" pitchFamily="2" charset="2"/>
              <a:buChar char="v"/>
            </a:pPr>
            <a:r>
              <a:rPr lang="en-US" sz="1800" dirty="0">
                <a:ea typeface="ＭＳ Ｐゴシック" pitchFamily="34" charset="-128"/>
              </a:rPr>
              <a:t>Item to be reasonable cost but unique; an item to be considered a keepsake</a:t>
            </a:r>
          </a:p>
          <a:p>
            <a:pPr eaLnBrk="1" hangingPunct="1">
              <a:spcBef>
                <a:spcPts val="0"/>
              </a:spcBef>
              <a:buClr>
                <a:srgbClr val="953735"/>
              </a:buClr>
              <a:buFont typeface="Wingdings" pitchFamily="2" charset="2"/>
              <a:buChar char="v"/>
            </a:pPr>
            <a:r>
              <a:rPr lang="en-US" sz="1800" dirty="0">
                <a:ea typeface="ＭＳ Ｐゴシック" pitchFamily="34" charset="-128"/>
              </a:rPr>
              <a:t>Item to be seen and remembered by all relatives, co-workers, and friends</a:t>
            </a:r>
          </a:p>
          <a:p>
            <a:pPr eaLnBrk="1" hangingPunct="1">
              <a:spcBef>
                <a:spcPts val="0"/>
              </a:spcBef>
              <a:buClr>
                <a:srgbClr val="953735"/>
              </a:buClr>
              <a:buFont typeface="Wingdings" pitchFamily="2" charset="2"/>
              <a:buChar char="v"/>
            </a:pPr>
            <a:r>
              <a:rPr lang="en-US" sz="1800" dirty="0">
                <a:ea typeface="ＭＳ Ｐゴシック" pitchFamily="34" charset="-128"/>
              </a:rPr>
              <a:t>A gift will invoke a Thank You card, from which any good words written can be used as a testimonial (no last name used)</a:t>
            </a:r>
          </a:p>
          <a:p>
            <a:pPr eaLnBrk="1" hangingPunct="1">
              <a:spcBef>
                <a:spcPts val="0"/>
              </a:spcBef>
              <a:buClr>
                <a:srgbClr val="953735"/>
              </a:buClr>
              <a:buFont typeface="Wingdings" pitchFamily="2" charset="2"/>
              <a:buChar char="v"/>
            </a:pPr>
            <a:r>
              <a:rPr lang="en-US" sz="1800" dirty="0">
                <a:ea typeface="ＭＳ Ｐゴシック" pitchFamily="34" charset="-128"/>
              </a:rPr>
              <a:t>Tastefully inscribe company name on bottom, to be seen each time item taken taken out</a:t>
            </a:r>
          </a:p>
          <a:p>
            <a:pPr eaLnBrk="1" hangingPunct="1">
              <a:spcBef>
                <a:spcPts val="0"/>
              </a:spcBef>
              <a:buClr>
                <a:srgbClr val="953735"/>
              </a:buClr>
              <a:buFont typeface="Wingdings" pitchFamily="2" charset="2"/>
              <a:buChar char="v"/>
            </a:pPr>
            <a:endParaRPr lang="en-US" sz="1800" dirty="0">
              <a:ea typeface="ＭＳ Ｐゴシック" pitchFamily="34" charset="-128"/>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4105" y="2951148"/>
            <a:ext cx="1658587" cy="118872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49785"/>
          <a:stretch/>
        </p:blipFill>
        <p:spPr>
          <a:xfrm>
            <a:off x="2061446" y="4139868"/>
            <a:ext cx="3266918" cy="2312065"/>
          </a:xfrm>
          <a:prstGeom prst="rect">
            <a:avLst/>
          </a:prstGeom>
        </p:spPr>
      </p:pic>
      <p:pic>
        <p:nvPicPr>
          <p:cNvPr id="3" name="Picture 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3442" y="0"/>
            <a:ext cx="3352800" cy="4692513"/>
          </a:xfrm>
          <a:prstGeom prst="rect">
            <a:avLst/>
          </a:prstGeom>
        </p:spPr>
      </p:pic>
    </p:spTree>
    <p:extLst>
      <p:ext uri="{BB962C8B-B14F-4D97-AF65-F5344CB8AC3E}">
        <p14:creationId xmlns:p14="http://schemas.microsoft.com/office/powerpoint/2010/main" val="30392897"/>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txBox="1">
            <a:spLocks/>
          </p:cNvSpPr>
          <p:nvPr/>
        </p:nvSpPr>
        <p:spPr bwMode="auto">
          <a:xfrm>
            <a:off x="76200" y="0"/>
            <a:ext cx="8915400" cy="640080"/>
          </a:xfrm>
          <a:prstGeom prst="rect">
            <a:avLst/>
          </a:prstGeom>
          <a:noFill/>
          <a:ln w="9525">
            <a:noFill/>
            <a:miter lim="800000"/>
            <a:headEnd/>
            <a:tailEnd/>
          </a:ln>
        </p:spPr>
        <p:txBody>
          <a:bodyPr anchor="ctr"/>
          <a:lstStyle/>
          <a:p>
            <a:r>
              <a:rPr lang="en-US" sz="3000" dirty="0">
                <a:solidFill>
                  <a:srgbClr val="3A6638"/>
                </a:solidFill>
                <a:latin typeface="Arial Black" pitchFamily="34" charset="0"/>
              </a:rPr>
              <a:t>Flowers &amp; Plants After the Service</a:t>
            </a:r>
          </a:p>
        </p:txBody>
      </p:sp>
      <p:grpSp>
        <p:nvGrpSpPr>
          <p:cNvPr id="2" name="Group 6"/>
          <p:cNvGrpSpPr>
            <a:grpSpLocks/>
          </p:cNvGrpSpPr>
          <p:nvPr/>
        </p:nvGrpSpPr>
        <p:grpSpPr bwMode="auto">
          <a:xfrm>
            <a:off x="0" y="5410200"/>
            <a:ext cx="9144000" cy="1447800"/>
            <a:chOff x="0" y="5410200"/>
            <a:chExt cx="9144000" cy="1447800"/>
          </a:xfrm>
        </p:grpSpPr>
        <p:pic>
          <p:nvPicPr>
            <p:cNvPr id="59399"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9400"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5939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sp>
        <p:nvSpPr>
          <p:cNvPr id="59393" name="Content Placeholder 2"/>
          <p:cNvSpPr>
            <a:spLocks noGrp="1"/>
          </p:cNvSpPr>
          <p:nvPr>
            <p:ph idx="1"/>
          </p:nvPr>
        </p:nvSpPr>
        <p:spPr>
          <a:xfrm>
            <a:off x="96845" y="736409"/>
            <a:ext cx="5593114" cy="5283391"/>
          </a:xfrm>
        </p:spPr>
        <p:txBody>
          <a:bodyPr/>
          <a:lstStyle/>
          <a:p>
            <a:pPr marL="0" indent="0" eaLnBrk="1" hangingPunct="1">
              <a:spcBef>
                <a:spcPts val="0"/>
              </a:spcBef>
              <a:buClr>
                <a:srgbClr val="953735"/>
              </a:buClr>
              <a:buNone/>
            </a:pPr>
            <a:r>
              <a:rPr lang="en-US" sz="1800" dirty="0">
                <a:ea typeface="ＭＳ Ｐゴシック" pitchFamily="34" charset="-128"/>
              </a:rPr>
              <a:t>Many immediate family members think flowers/plants “are a waste” after a service.</a:t>
            </a:r>
          </a:p>
          <a:p>
            <a:pPr eaLnBrk="1" hangingPunct="1">
              <a:spcBef>
                <a:spcPts val="0"/>
              </a:spcBef>
              <a:buClr>
                <a:srgbClr val="953735"/>
              </a:buClr>
              <a:buFont typeface="Wingdings" pitchFamily="2" charset="2"/>
              <a:buChar char="v"/>
            </a:pPr>
            <a:r>
              <a:rPr lang="en-US" sz="1800" dirty="0">
                <a:ea typeface="ＭＳ Ｐゴシック" pitchFamily="34" charset="-128"/>
              </a:rPr>
              <a:t>Have a policy that you will pick up extra easels &amp; funeral baskets after the service, and redesign in smaller vases to be delivered to:</a:t>
            </a:r>
          </a:p>
          <a:p>
            <a:pPr lvl="1" eaLnBrk="1" hangingPunct="1">
              <a:spcBef>
                <a:spcPts val="0"/>
              </a:spcBef>
              <a:buClr>
                <a:srgbClr val="953735"/>
              </a:buClr>
              <a:buFont typeface="Wingdings" pitchFamily="2" charset="2"/>
              <a:buChar char="v"/>
            </a:pPr>
            <a:r>
              <a:rPr lang="en-US" sz="1400" dirty="0">
                <a:ea typeface="ＭＳ Ｐゴシック" pitchFamily="34" charset="-128"/>
              </a:rPr>
              <a:t>Retirement homes/communities</a:t>
            </a:r>
          </a:p>
          <a:p>
            <a:pPr lvl="1" eaLnBrk="1" hangingPunct="1">
              <a:spcBef>
                <a:spcPts val="0"/>
              </a:spcBef>
              <a:buClr>
                <a:srgbClr val="953735"/>
              </a:buClr>
              <a:buFont typeface="Wingdings" pitchFamily="2" charset="2"/>
              <a:buChar char="v"/>
            </a:pPr>
            <a:r>
              <a:rPr lang="en-US" sz="1400" dirty="0">
                <a:ea typeface="ＭＳ Ｐゴシック" pitchFamily="34" charset="-128"/>
              </a:rPr>
              <a:t>Hospitals</a:t>
            </a:r>
          </a:p>
          <a:p>
            <a:pPr lvl="1" eaLnBrk="1" hangingPunct="1">
              <a:spcBef>
                <a:spcPts val="0"/>
              </a:spcBef>
              <a:buClr>
                <a:srgbClr val="953735"/>
              </a:buClr>
              <a:buFont typeface="Wingdings" pitchFamily="2" charset="2"/>
              <a:buChar char="v"/>
            </a:pPr>
            <a:r>
              <a:rPr lang="en-US" sz="1400" dirty="0">
                <a:ea typeface="ＭＳ Ｐゴシック" pitchFamily="34" charset="-128"/>
              </a:rPr>
              <a:t>Hospice patients (via Hospice)</a:t>
            </a:r>
          </a:p>
          <a:p>
            <a:pPr lvl="1" eaLnBrk="1" hangingPunct="1">
              <a:spcBef>
                <a:spcPts val="0"/>
              </a:spcBef>
              <a:buClr>
                <a:srgbClr val="953735"/>
              </a:buClr>
              <a:buFont typeface="Wingdings" pitchFamily="2" charset="2"/>
              <a:buChar char="v"/>
            </a:pPr>
            <a:r>
              <a:rPr lang="en-US" sz="1400" dirty="0">
                <a:ea typeface="ＭＳ Ｐゴシック" pitchFamily="34" charset="-128"/>
              </a:rPr>
              <a:t>Or as directed by the family</a:t>
            </a:r>
          </a:p>
          <a:p>
            <a:pPr eaLnBrk="1" hangingPunct="1">
              <a:spcBef>
                <a:spcPts val="0"/>
              </a:spcBef>
              <a:buClr>
                <a:srgbClr val="953735"/>
              </a:buClr>
              <a:buFont typeface="Wingdings" pitchFamily="2" charset="2"/>
              <a:buChar char="v"/>
            </a:pPr>
            <a:r>
              <a:rPr lang="en-US" sz="1800" dirty="0">
                <a:ea typeface="ＭＳ Ｐゴシック" pitchFamily="34" charset="-128"/>
              </a:rPr>
              <a:t>Work with funeral directors to suggest this “Your Name Florist Service” when the “are a waste” comes up in conversation during the consultation.</a:t>
            </a:r>
          </a:p>
          <a:p>
            <a:pPr eaLnBrk="1" hangingPunct="1">
              <a:spcBef>
                <a:spcPts val="0"/>
              </a:spcBef>
              <a:buClr>
                <a:srgbClr val="953735"/>
              </a:buClr>
              <a:buFont typeface="Wingdings" pitchFamily="2" charset="2"/>
              <a:buChar char="v"/>
            </a:pPr>
            <a:r>
              <a:rPr lang="en-US" sz="1800" dirty="0">
                <a:ea typeface="ＭＳ Ｐゴシック" pitchFamily="34" charset="-128"/>
              </a:rPr>
              <a:t>Create special “In Memory Of…” cards, branded with your shop’s name.</a:t>
            </a:r>
          </a:p>
          <a:p>
            <a:pPr eaLnBrk="1" hangingPunct="1">
              <a:spcBef>
                <a:spcPts val="0"/>
              </a:spcBef>
              <a:buClr>
                <a:srgbClr val="953735"/>
              </a:buClr>
              <a:buFont typeface="Wingdings" pitchFamily="2" charset="2"/>
              <a:buChar char="v"/>
            </a:pPr>
            <a:r>
              <a:rPr lang="en-US" sz="1800" dirty="0">
                <a:ea typeface="ＭＳ Ｐゴシック" pitchFamily="34" charset="-128"/>
              </a:rPr>
              <a:t>Give Retirement Home/etc., the immediate families name and address to assist them in writing a Thank You note.</a:t>
            </a:r>
          </a:p>
          <a:p>
            <a:pPr eaLnBrk="1" hangingPunct="1">
              <a:spcBef>
                <a:spcPts val="0"/>
              </a:spcBef>
              <a:buClr>
                <a:srgbClr val="953735"/>
              </a:buClr>
              <a:buFont typeface="Wingdings" pitchFamily="2" charset="2"/>
              <a:buChar char="v"/>
            </a:pPr>
            <a:r>
              <a:rPr lang="en-US" sz="1800" dirty="0">
                <a:ea typeface="ＭＳ Ｐゴシック" pitchFamily="34" charset="-128"/>
              </a:rPr>
              <a:t>Note – Besides the Good Will/PR, the florist gets to        .                  keep the wire easels and basket containers.</a:t>
            </a:r>
          </a:p>
          <a:p>
            <a:pPr eaLnBrk="1" hangingPunct="1">
              <a:spcBef>
                <a:spcPts val="0"/>
              </a:spcBef>
              <a:buClr>
                <a:srgbClr val="953735"/>
              </a:buClr>
              <a:buFont typeface="Wingdings" pitchFamily="2" charset="2"/>
              <a:buChar char="v"/>
            </a:pPr>
            <a:endParaRPr lang="en-US" sz="1800" dirty="0">
              <a:ea typeface="ＭＳ Ｐゴシック" pitchFamily="34" charset="-128"/>
            </a:endParaRPr>
          </a:p>
        </p:txBody>
      </p:sp>
      <p:pic>
        <p:nvPicPr>
          <p:cNvPr id="3" name="Picture 2"/>
          <p:cNvPicPr>
            <a:picLocks noChangeAspect="1"/>
          </p:cNvPicPr>
          <p:nvPr/>
        </p:nvPicPr>
        <p:blipFill>
          <a:blip r:embed="rId5"/>
          <a:stretch>
            <a:fillRect/>
          </a:stretch>
        </p:blipFill>
        <p:spPr>
          <a:xfrm>
            <a:off x="5638800" y="827915"/>
            <a:ext cx="3383280" cy="325414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4590" y="4348322"/>
            <a:ext cx="2171700" cy="1405218"/>
          </a:xfrm>
          <a:prstGeom prst="rect">
            <a:avLst/>
          </a:prstGeom>
        </p:spPr>
      </p:pic>
    </p:spTree>
    <p:extLst>
      <p:ext uri="{BB962C8B-B14F-4D97-AF65-F5344CB8AC3E}">
        <p14:creationId xmlns:p14="http://schemas.microsoft.com/office/powerpoint/2010/main" val="195829524"/>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txBox="1">
            <a:spLocks/>
          </p:cNvSpPr>
          <p:nvPr/>
        </p:nvSpPr>
        <p:spPr bwMode="auto">
          <a:xfrm>
            <a:off x="76200" y="0"/>
            <a:ext cx="8915400" cy="640080"/>
          </a:xfrm>
          <a:prstGeom prst="rect">
            <a:avLst/>
          </a:prstGeom>
          <a:noFill/>
          <a:ln w="9525">
            <a:noFill/>
            <a:miter lim="800000"/>
            <a:headEnd/>
            <a:tailEnd/>
          </a:ln>
        </p:spPr>
        <p:txBody>
          <a:bodyPr anchor="ctr"/>
          <a:lstStyle/>
          <a:p>
            <a:r>
              <a:rPr lang="en-US" sz="3000" dirty="0">
                <a:solidFill>
                  <a:srgbClr val="3A6638"/>
                </a:solidFill>
                <a:latin typeface="Arial Black" pitchFamily="34" charset="0"/>
              </a:rPr>
              <a:t>Sympathy &amp; Faith Gifts Vendors</a:t>
            </a:r>
          </a:p>
        </p:txBody>
      </p:sp>
      <p:grpSp>
        <p:nvGrpSpPr>
          <p:cNvPr id="2" name="Group 6"/>
          <p:cNvGrpSpPr>
            <a:grpSpLocks/>
          </p:cNvGrpSpPr>
          <p:nvPr/>
        </p:nvGrpSpPr>
        <p:grpSpPr bwMode="auto">
          <a:xfrm>
            <a:off x="0" y="5410200"/>
            <a:ext cx="9144000" cy="1447800"/>
            <a:chOff x="0" y="5410200"/>
            <a:chExt cx="9144000" cy="1447800"/>
          </a:xfrm>
        </p:grpSpPr>
        <p:pic>
          <p:nvPicPr>
            <p:cNvPr id="59399"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59400"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59396" name="TextBox 11"/>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
        <p:nvSpPr>
          <p:cNvPr id="59393" name="Content Placeholder 2"/>
          <p:cNvSpPr>
            <a:spLocks noGrp="1"/>
          </p:cNvSpPr>
          <p:nvPr>
            <p:ph idx="1"/>
          </p:nvPr>
        </p:nvSpPr>
        <p:spPr>
          <a:xfrm>
            <a:off x="96844" y="736409"/>
            <a:ext cx="8894755" cy="5187061"/>
          </a:xfrm>
        </p:spPr>
        <p:txBody>
          <a:bodyPr/>
          <a:lstStyle/>
          <a:p>
            <a:pPr eaLnBrk="1" hangingPunct="1">
              <a:spcBef>
                <a:spcPts val="600"/>
              </a:spcBef>
              <a:buClr>
                <a:srgbClr val="953735"/>
              </a:buClr>
              <a:buFont typeface="Wingdings" pitchFamily="2" charset="2"/>
              <a:buChar char="v"/>
            </a:pPr>
            <a:r>
              <a:rPr lang="en-US" sz="1800" dirty="0">
                <a:ea typeface="ＭＳ Ｐゴシック" pitchFamily="34" charset="-128"/>
              </a:rPr>
              <a:t>Napco Imports </a:t>
            </a:r>
            <a:r>
              <a:rPr lang="en-US" sz="1800" dirty="0">
                <a:ea typeface="ＭＳ Ｐゴシック" pitchFamily="34" charset="-128"/>
                <a:hlinkClick r:id="rId5"/>
              </a:rPr>
              <a:t>www.NapcoImports.com</a:t>
            </a:r>
            <a:endParaRPr lang="en-US" sz="1800" dirty="0">
              <a:ea typeface="ＭＳ Ｐゴシック" pitchFamily="34" charset="-128"/>
            </a:endParaRPr>
          </a:p>
          <a:p>
            <a:pPr eaLnBrk="1" hangingPunct="1">
              <a:spcBef>
                <a:spcPts val="600"/>
              </a:spcBef>
              <a:buClr>
                <a:srgbClr val="953735"/>
              </a:buClr>
              <a:buFont typeface="Wingdings" pitchFamily="2" charset="2"/>
              <a:buChar char="v"/>
            </a:pPr>
            <a:r>
              <a:rPr lang="en-US" sz="1800" dirty="0">
                <a:ea typeface="ＭＳ Ｐゴシック" pitchFamily="34" charset="-128"/>
              </a:rPr>
              <a:t>Kay Berry </a:t>
            </a:r>
            <a:r>
              <a:rPr lang="en-US" sz="1800" dirty="0">
                <a:ea typeface="ＭＳ Ｐゴシック" pitchFamily="34" charset="-128"/>
                <a:hlinkClick r:id="rId6"/>
              </a:rPr>
              <a:t>www.KayBerry.com</a:t>
            </a:r>
            <a:r>
              <a:rPr lang="en-US" sz="1800" dirty="0">
                <a:ea typeface="ＭＳ Ｐゴシック" pitchFamily="34" charset="-128"/>
              </a:rPr>
              <a:t> </a:t>
            </a:r>
          </a:p>
          <a:p>
            <a:pPr eaLnBrk="1" hangingPunct="1">
              <a:spcBef>
                <a:spcPts val="600"/>
              </a:spcBef>
              <a:buClr>
                <a:srgbClr val="953735"/>
              </a:buClr>
              <a:buFont typeface="Wingdings" pitchFamily="2" charset="2"/>
              <a:buChar char="v"/>
            </a:pPr>
            <a:r>
              <a:rPr lang="en-US" sz="1800" dirty="0">
                <a:ea typeface="ＭＳ Ｐゴシック" pitchFamily="34" charset="-128"/>
              </a:rPr>
              <a:t>Manual Weavers &amp; Woodworkers </a:t>
            </a:r>
            <a:r>
              <a:rPr lang="en-US" sz="1800" dirty="0">
                <a:ea typeface="ＭＳ Ｐゴシック" pitchFamily="34" charset="-128"/>
                <a:hlinkClick r:id="rId7"/>
              </a:rPr>
              <a:t>www.ManualWW.com</a:t>
            </a:r>
            <a:r>
              <a:rPr lang="en-US" sz="1800" dirty="0">
                <a:ea typeface="ＭＳ Ｐゴシック" pitchFamily="34" charset="-128"/>
              </a:rPr>
              <a:t> </a:t>
            </a:r>
          </a:p>
          <a:p>
            <a:pPr eaLnBrk="1" hangingPunct="1">
              <a:spcBef>
                <a:spcPts val="600"/>
              </a:spcBef>
              <a:buClr>
                <a:srgbClr val="953735"/>
              </a:buClr>
              <a:buFont typeface="Wingdings" pitchFamily="2" charset="2"/>
              <a:buChar char="v"/>
            </a:pPr>
            <a:r>
              <a:rPr lang="en-US" sz="1800" dirty="0">
                <a:ea typeface="ＭＳ Ｐゴシック" pitchFamily="34" charset="-128"/>
              </a:rPr>
              <a:t>Faith Collection/Drake </a:t>
            </a:r>
            <a:r>
              <a:rPr lang="en-US" sz="1800" dirty="0">
                <a:ea typeface="ＭＳ Ｐゴシック" pitchFamily="34" charset="-128"/>
                <a:hlinkClick r:id="rId8"/>
              </a:rPr>
              <a:t>www.TheFaithCollection.com</a:t>
            </a:r>
            <a:r>
              <a:rPr lang="en-US" sz="1800" dirty="0">
                <a:ea typeface="ＭＳ Ｐゴシック" pitchFamily="34" charset="-128"/>
              </a:rPr>
              <a:t> </a:t>
            </a:r>
          </a:p>
          <a:p>
            <a:pPr eaLnBrk="1" hangingPunct="1">
              <a:spcBef>
                <a:spcPts val="600"/>
              </a:spcBef>
              <a:buClr>
                <a:srgbClr val="953735"/>
              </a:buClr>
              <a:buFont typeface="Wingdings" pitchFamily="2" charset="2"/>
              <a:buChar char="v"/>
            </a:pPr>
            <a:r>
              <a:rPr lang="en-US" sz="1800" dirty="0">
                <a:ea typeface="ＭＳ Ｐゴシック" pitchFamily="34" charset="-128"/>
              </a:rPr>
              <a:t>Books of Love </a:t>
            </a:r>
            <a:r>
              <a:rPr lang="en-US" sz="1800" dirty="0">
                <a:ea typeface="ＭＳ Ｐゴシック" pitchFamily="34" charset="-128"/>
                <a:hlinkClick r:id="rId9"/>
              </a:rPr>
              <a:t>www.BooksOfLove.com</a:t>
            </a:r>
            <a:r>
              <a:rPr lang="en-US" sz="1800" dirty="0">
                <a:ea typeface="ＭＳ Ｐゴシック" pitchFamily="34" charset="-128"/>
              </a:rPr>
              <a:t> </a:t>
            </a:r>
          </a:p>
          <a:p>
            <a:pPr eaLnBrk="1" hangingPunct="1">
              <a:spcBef>
                <a:spcPts val="600"/>
              </a:spcBef>
              <a:buClr>
                <a:srgbClr val="953735"/>
              </a:buClr>
              <a:buFont typeface="Wingdings" pitchFamily="2" charset="2"/>
              <a:buChar char="v"/>
            </a:pPr>
            <a:r>
              <a:rPr lang="en-US" sz="1800" dirty="0">
                <a:ea typeface="ＭＳ Ｐゴシック" pitchFamily="34" charset="-128"/>
              </a:rPr>
              <a:t>W. R. Goodin Company (409)994-2400</a:t>
            </a:r>
          </a:p>
          <a:p>
            <a:pPr eaLnBrk="1" hangingPunct="1">
              <a:spcBef>
                <a:spcPts val="600"/>
              </a:spcBef>
              <a:buClr>
                <a:srgbClr val="953735"/>
              </a:buClr>
              <a:buFont typeface="Wingdings" pitchFamily="2" charset="2"/>
              <a:buChar char="v"/>
            </a:pPr>
            <a:r>
              <a:rPr lang="en-US" sz="1800" dirty="0">
                <a:ea typeface="ＭＳ Ｐゴシック" pitchFamily="34" charset="-128"/>
              </a:rPr>
              <a:t>Carson Gifts </a:t>
            </a:r>
            <a:r>
              <a:rPr lang="en-US" sz="1800" dirty="0">
                <a:ea typeface="ＭＳ Ｐゴシック" pitchFamily="34" charset="-128"/>
                <a:hlinkClick r:id="rId10"/>
              </a:rPr>
              <a:t>www.CarsonHomeAccents.com</a:t>
            </a:r>
            <a:r>
              <a:rPr lang="en-US" sz="1800" dirty="0">
                <a:ea typeface="ＭＳ Ｐゴシック" pitchFamily="34" charset="-128"/>
              </a:rPr>
              <a:t> </a:t>
            </a:r>
          </a:p>
          <a:p>
            <a:pPr eaLnBrk="1" hangingPunct="1">
              <a:spcBef>
                <a:spcPts val="600"/>
              </a:spcBef>
              <a:buClr>
                <a:srgbClr val="953735"/>
              </a:buClr>
              <a:buFont typeface="Wingdings" pitchFamily="2" charset="2"/>
              <a:buChar char="v"/>
            </a:pPr>
            <a:r>
              <a:rPr lang="en-US" sz="1800" dirty="0">
                <a:ea typeface="ＭＳ Ｐゴシック" pitchFamily="34" charset="-128"/>
              </a:rPr>
              <a:t>Evergreen Enterprises </a:t>
            </a:r>
            <a:r>
              <a:rPr lang="en-US" sz="1800" dirty="0">
                <a:ea typeface="ＭＳ Ｐゴシック" pitchFamily="34" charset="-128"/>
                <a:hlinkClick r:id="rId11"/>
              </a:rPr>
              <a:t>www.MyEvergreenOnline.com</a:t>
            </a:r>
            <a:r>
              <a:rPr lang="en-US" sz="1800" dirty="0">
                <a:ea typeface="ＭＳ Ｐゴシック" pitchFamily="34" charset="-128"/>
              </a:rPr>
              <a:t> </a:t>
            </a:r>
          </a:p>
          <a:p>
            <a:pPr eaLnBrk="1" hangingPunct="1">
              <a:spcBef>
                <a:spcPts val="600"/>
              </a:spcBef>
              <a:buClr>
                <a:srgbClr val="953735"/>
              </a:buClr>
              <a:buFont typeface="Wingdings" pitchFamily="2" charset="2"/>
              <a:buChar char="v"/>
            </a:pPr>
            <a:r>
              <a:rPr lang="en-US" sz="1800" dirty="0">
                <a:ea typeface="ＭＳ Ｐゴシック" pitchFamily="34" charset="-128"/>
              </a:rPr>
              <a:t>Grassland Road (Amscan) </a:t>
            </a:r>
            <a:r>
              <a:rPr lang="en-US" sz="1800" dirty="0">
                <a:ea typeface="ＭＳ Ｐゴシック" pitchFamily="34" charset="-128"/>
                <a:hlinkClick r:id="rId12"/>
              </a:rPr>
              <a:t>www.Amscan.com</a:t>
            </a:r>
            <a:r>
              <a:rPr lang="en-US" sz="1800" dirty="0">
                <a:ea typeface="ＭＳ Ｐゴシック" pitchFamily="34" charset="-128"/>
              </a:rPr>
              <a:t> </a:t>
            </a:r>
          </a:p>
          <a:p>
            <a:pPr eaLnBrk="1" hangingPunct="1">
              <a:spcBef>
                <a:spcPts val="600"/>
              </a:spcBef>
              <a:buClr>
                <a:srgbClr val="953735"/>
              </a:buClr>
              <a:buFont typeface="Wingdings" pitchFamily="2" charset="2"/>
              <a:buChar char="v"/>
            </a:pPr>
            <a:r>
              <a:rPr lang="en-US" sz="1800" dirty="0">
                <a:ea typeface="ＭＳ Ｐゴシック" pitchFamily="34" charset="-128"/>
              </a:rPr>
              <a:t>Pavilion Gifts </a:t>
            </a:r>
            <a:r>
              <a:rPr lang="en-US" sz="1800" dirty="0">
                <a:ea typeface="ＭＳ Ｐゴシック" pitchFamily="34" charset="-128"/>
                <a:hlinkClick r:id="rId13"/>
              </a:rPr>
              <a:t>www.PavilionGift.com</a:t>
            </a:r>
            <a:r>
              <a:rPr lang="en-US" sz="1800" dirty="0">
                <a:ea typeface="ＭＳ Ｐゴシック" pitchFamily="34" charset="-128"/>
              </a:rPr>
              <a:t> </a:t>
            </a:r>
          </a:p>
          <a:p>
            <a:pPr eaLnBrk="1" hangingPunct="1">
              <a:spcBef>
                <a:spcPts val="600"/>
              </a:spcBef>
              <a:buClr>
                <a:srgbClr val="953735"/>
              </a:buClr>
              <a:buFont typeface="Wingdings" pitchFamily="2" charset="2"/>
              <a:buChar char="v"/>
            </a:pPr>
            <a:r>
              <a:rPr lang="en-US" sz="1800" dirty="0">
                <a:ea typeface="ＭＳ Ｐゴシック" pitchFamily="34" charset="-128"/>
              </a:rPr>
              <a:t>River of Goods </a:t>
            </a:r>
            <a:r>
              <a:rPr lang="en-US" sz="1800" dirty="0">
                <a:ea typeface="ＭＳ Ｐゴシック" pitchFamily="34" charset="-128"/>
                <a:hlinkClick r:id="rId14"/>
              </a:rPr>
              <a:t>www.RiverOfGoods.com</a:t>
            </a:r>
            <a:r>
              <a:rPr lang="en-US" sz="1800" dirty="0">
                <a:ea typeface="ＭＳ Ｐゴシック" pitchFamily="34" charset="-128"/>
              </a:rPr>
              <a:t> </a:t>
            </a:r>
          </a:p>
          <a:p>
            <a:pPr eaLnBrk="1" hangingPunct="1">
              <a:spcBef>
                <a:spcPts val="600"/>
              </a:spcBef>
              <a:buClr>
                <a:srgbClr val="953735"/>
              </a:buClr>
              <a:buFont typeface="Wingdings" pitchFamily="2" charset="2"/>
              <a:buChar char="v"/>
            </a:pPr>
            <a:r>
              <a:rPr lang="en-US" sz="1800" dirty="0">
                <a:ea typeface="ＭＳ Ｐゴシック" pitchFamily="34" charset="-128"/>
              </a:rPr>
              <a:t>Roman Inc. </a:t>
            </a:r>
            <a:r>
              <a:rPr lang="en-US" sz="1800" dirty="0">
                <a:ea typeface="ＭＳ Ｐゴシック" pitchFamily="34" charset="-128"/>
                <a:hlinkClick r:id="rId15"/>
              </a:rPr>
              <a:t>www.Roman.com</a:t>
            </a:r>
            <a:r>
              <a:rPr lang="en-US" sz="1800" dirty="0">
                <a:ea typeface="ＭＳ Ｐゴシック" pitchFamily="34" charset="-128"/>
              </a:rPr>
              <a:t> </a:t>
            </a:r>
          </a:p>
          <a:p>
            <a:pPr eaLnBrk="1" hangingPunct="1">
              <a:spcBef>
                <a:spcPts val="600"/>
              </a:spcBef>
              <a:buClr>
                <a:srgbClr val="953735"/>
              </a:buClr>
              <a:buFont typeface="Wingdings" pitchFamily="2" charset="2"/>
              <a:buChar char="v"/>
            </a:pPr>
            <a:r>
              <a:rPr lang="en-US" sz="1800" dirty="0" err="1">
                <a:ea typeface="ＭＳ Ｐゴシック" pitchFamily="34" charset="-128"/>
              </a:rPr>
              <a:t>Viabella</a:t>
            </a:r>
            <a:r>
              <a:rPr lang="en-US" sz="1800" dirty="0">
                <a:ea typeface="ＭＳ Ｐゴシック" pitchFamily="34" charset="-128"/>
              </a:rPr>
              <a:t> </a:t>
            </a:r>
            <a:r>
              <a:rPr lang="en-US" sz="1800" dirty="0">
                <a:ea typeface="ＭＳ Ｐゴシック" pitchFamily="34" charset="-128"/>
                <a:hlinkClick r:id="rId16"/>
              </a:rPr>
              <a:t>www.Viabella.com</a:t>
            </a:r>
            <a:r>
              <a:rPr lang="en-US" sz="1800" dirty="0">
                <a:ea typeface="ＭＳ Ｐゴシック" pitchFamily="34" charset="-128"/>
              </a:rPr>
              <a:t> </a:t>
            </a:r>
          </a:p>
          <a:p>
            <a:pPr eaLnBrk="1" hangingPunct="1">
              <a:spcBef>
                <a:spcPts val="0"/>
              </a:spcBef>
              <a:buClr>
                <a:srgbClr val="953735"/>
              </a:buClr>
              <a:buFont typeface="Wingdings" pitchFamily="2" charset="2"/>
              <a:buChar char="v"/>
            </a:pPr>
            <a:endParaRPr lang="en-US" sz="1800" dirty="0">
              <a:ea typeface="ＭＳ Ｐゴシック" pitchFamily="34" charset="-128"/>
            </a:endParaRPr>
          </a:p>
        </p:txBody>
      </p:sp>
    </p:spTree>
    <p:extLst>
      <p:ext uri="{BB962C8B-B14F-4D97-AF65-F5344CB8AC3E}">
        <p14:creationId xmlns:p14="http://schemas.microsoft.com/office/powerpoint/2010/main" val="250186795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Content Placeholder 2"/>
          <p:cNvSpPr>
            <a:spLocks noGrp="1"/>
          </p:cNvSpPr>
          <p:nvPr>
            <p:ph idx="1"/>
          </p:nvPr>
        </p:nvSpPr>
        <p:spPr>
          <a:xfrm>
            <a:off x="457200" y="914400"/>
            <a:ext cx="8229600" cy="5181600"/>
          </a:xfrm>
        </p:spPr>
        <p:txBody>
          <a:bodyPr/>
          <a:lstStyle/>
          <a:p>
            <a:pPr eaLnBrk="1" hangingPunct="1">
              <a:lnSpc>
                <a:spcPct val="80000"/>
              </a:lnSpc>
              <a:buClr>
                <a:srgbClr val="953735"/>
              </a:buClr>
              <a:buFont typeface="Wingdings" pitchFamily="2" charset="2"/>
              <a:buChar char="v"/>
            </a:pPr>
            <a:r>
              <a:rPr lang="en-US" sz="1800" dirty="0">
                <a:ea typeface="ＭＳ Ｐゴシック" pitchFamily="34" charset="-128"/>
              </a:rPr>
              <a:t>Funeral work has been said to be </a:t>
            </a:r>
            <a:r>
              <a:rPr lang="ja-JP" altLang="en-US" sz="1800" dirty="0">
                <a:ea typeface="ＭＳ Ｐゴシック" pitchFamily="34" charset="-128"/>
              </a:rPr>
              <a:t>“</a:t>
            </a:r>
            <a:r>
              <a:rPr lang="en-US" altLang="ja-JP" sz="1800" dirty="0">
                <a:ea typeface="ＭＳ Ｐゴシック" pitchFamily="34" charset="-128"/>
              </a:rPr>
              <a:t>the bread and butter of the retail flower shop.</a:t>
            </a:r>
            <a:r>
              <a:rPr lang="ja-JP" altLang="en-US" sz="1800" dirty="0">
                <a:ea typeface="ＭＳ Ｐゴシック" pitchFamily="34" charset="-128"/>
              </a:rPr>
              <a:t>”</a:t>
            </a:r>
            <a:r>
              <a:rPr lang="en-US" altLang="ja-JP" sz="1800" dirty="0">
                <a:ea typeface="ＭＳ Ｐゴシック" pitchFamily="34" charset="-128"/>
              </a:rPr>
              <a:t> It is a very important part of our business to say the least. My question is, if that’s the case, why do we spend so little time and energy making sure we are retaining and generating new sympathy business.</a:t>
            </a:r>
            <a:br>
              <a:rPr lang="en-US" altLang="ja-JP" sz="1800" dirty="0">
                <a:ea typeface="ＭＳ Ｐゴシック" pitchFamily="34" charset="-128"/>
              </a:rPr>
            </a:br>
            <a:r>
              <a:rPr lang="en-US" altLang="ja-JP" sz="1800" dirty="0">
                <a:ea typeface="ＭＳ Ｐゴシック" pitchFamily="34" charset="-128"/>
              </a:rPr>
              <a:t>					</a:t>
            </a:r>
            <a:r>
              <a:rPr lang="en-US" sz="1800" dirty="0">
                <a:ea typeface="ＭＳ Ｐゴシック" pitchFamily="34" charset="-128"/>
              </a:rPr>
              <a:t>- Laura Parker, AIFD, MCF </a:t>
            </a:r>
          </a:p>
          <a:p>
            <a:pPr eaLnBrk="1" hangingPunct="1">
              <a:lnSpc>
                <a:spcPct val="80000"/>
              </a:lnSpc>
              <a:buClr>
                <a:srgbClr val="953735"/>
              </a:buClr>
              <a:buFont typeface="Wingdings" pitchFamily="2" charset="2"/>
              <a:buChar char="v"/>
            </a:pPr>
            <a:r>
              <a:rPr lang="en-US" sz="1800" dirty="0">
                <a:ea typeface="ＭＳ Ｐゴシック" pitchFamily="34" charset="-128"/>
              </a:rPr>
              <a:t>Sympathy Expressions should be a top priority of every florist. Let’</a:t>
            </a:r>
            <a:r>
              <a:rPr lang="en-US" altLang="ja-JP" sz="1800" dirty="0">
                <a:ea typeface="ＭＳ Ｐゴシック" pitchFamily="34" charset="-128"/>
              </a:rPr>
              <a:t>s look at the rationale behind building your sympathy sales and why it makes sense:</a:t>
            </a:r>
          </a:p>
          <a:p>
            <a:pPr lvl="1" eaLnBrk="1" hangingPunct="1">
              <a:lnSpc>
                <a:spcPct val="80000"/>
              </a:lnSpc>
              <a:buClr>
                <a:srgbClr val="953735"/>
              </a:buClr>
              <a:buFont typeface="Wingdings" pitchFamily="2" charset="2"/>
              <a:buChar char="v"/>
            </a:pPr>
            <a:r>
              <a:rPr lang="en-US" sz="1800" dirty="0">
                <a:ea typeface="ＭＳ Ｐゴシック" pitchFamily="34" charset="-128"/>
                <a:cs typeface="ＭＳ Ｐゴシック" charset="-128"/>
              </a:rPr>
              <a:t>Sympathy business is a year-round business. It fills in the gaps between floral holidays and keeps your employees busy and productive. A strong sympathy business is usually an indicator of a successful flower shop.</a:t>
            </a:r>
          </a:p>
          <a:p>
            <a:pPr lvl="1" eaLnBrk="1" hangingPunct="1">
              <a:lnSpc>
                <a:spcPct val="80000"/>
              </a:lnSpc>
              <a:buClr>
                <a:srgbClr val="953735"/>
              </a:buClr>
              <a:buFont typeface="Wingdings" pitchFamily="2" charset="2"/>
              <a:buChar char="v"/>
            </a:pPr>
            <a:r>
              <a:rPr lang="en-US" sz="1800" dirty="0">
                <a:ea typeface="ＭＳ Ｐゴシック" pitchFamily="34" charset="-128"/>
                <a:cs typeface="ＭＳ Ｐゴシック" charset="-128"/>
              </a:rPr>
              <a:t>Sympathy designs are often higher-value orders. This raises the amount of your average order (and impacts your cost of goods sold ratios), increases the turn rate of your flowers, and more impressively showcases your shop’</a:t>
            </a:r>
            <a:r>
              <a:rPr lang="en-US" altLang="ja-JP" sz="1800" dirty="0">
                <a:ea typeface="ＭＳ Ｐゴシック" pitchFamily="34" charset="-128"/>
                <a:cs typeface="ＭＳ Ｐゴシック" charset="-128"/>
              </a:rPr>
              <a:t>s signature style.</a:t>
            </a:r>
          </a:p>
          <a:p>
            <a:pPr lvl="1" eaLnBrk="1" hangingPunct="1">
              <a:lnSpc>
                <a:spcPct val="80000"/>
              </a:lnSpc>
              <a:buClr>
                <a:srgbClr val="953735"/>
              </a:buClr>
              <a:buFont typeface="Wingdings" pitchFamily="2" charset="2"/>
              <a:buChar char="v"/>
            </a:pPr>
            <a:r>
              <a:rPr lang="en-US" sz="1800" dirty="0">
                <a:ea typeface="ＭＳ Ｐゴシック" pitchFamily="34" charset="-128"/>
                <a:cs typeface="ＭＳ Ｐゴシック" charset="-128"/>
              </a:rPr>
              <a:t>Beautiful sympathy work can bring new customers to your business. The funeral home is still the most impressive place to compare the work of all shops in one town. As customers who attend a service see your spectacular designs from your shop, they see living advertisements of your shop’</a:t>
            </a:r>
            <a:r>
              <a:rPr lang="en-US" altLang="ja-JP" sz="1800" dirty="0">
                <a:ea typeface="ＭＳ Ｐゴシック" pitchFamily="34" charset="-128"/>
                <a:cs typeface="ＭＳ Ｐゴシック" charset="-128"/>
              </a:rPr>
              <a:t>s quality flowers and designs.</a:t>
            </a:r>
          </a:p>
          <a:p>
            <a:pPr eaLnBrk="1" hangingPunct="1">
              <a:lnSpc>
                <a:spcPct val="80000"/>
              </a:lnSpc>
              <a:buClr>
                <a:srgbClr val="953735"/>
              </a:buClr>
              <a:buFont typeface="Arial" pitchFamily="34" charset="0"/>
              <a:buNone/>
            </a:pPr>
            <a:r>
              <a:rPr lang="en-US" sz="1800" dirty="0">
                <a:ea typeface="ＭＳ Ｐゴシック" pitchFamily="34" charset="-128"/>
              </a:rPr>
              <a:t>						- Marie Ackerman, AIFD, AAF, PFCI</a:t>
            </a:r>
          </a:p>
          <a:p>
            <a:pPr eaLnBrk="1" hangingPunct="1">
              <a:lnSpc>
                <a:spcPct val="80000"/>
              </a:lnSpc>
              <a:buClr>
                <a:srgbClr val="953735"/>
              </a:buClr>
              <a:buFont typeface="Wingdings" pitchFamily="2" charset="2"/>
              <a:buChar char="v"/>
            </a:pPr>
            <a:endParaRPr lang="en-US" sz="1800" dirty="0">
              <a:ea typeface="ＭＳ Ｐゴシック" pitchFamily="34" charset="-128"/>
            </a:endParaRPr>
          </a:p>
        </p:txBody>
      </p:sp>
      <p:grpSp>
        <p:nvGrpSpPr>
          <p:cNvPr id="60418" name="Group 3"/>
          <p:cNvGrpSpPr>
            <a:grpSpLocks/>
          </p:cNvGrpSpPr>
          <p:nvPr/>
        </p:nvGrpSpPr>
        <p:grpSpPr bwMode="auto">
          <a:xfrm>
            <a:off x="0" y="5410200"/>
            <a:ext cx="9144000" cy="1447800"/>
            <a:chOff x="0" y="5410200"/>
            <a:chExt cx="9144000" cy="1447800"/>
          </a:xfrm>
        </p:grpSpPr>
        <p:pic>
          <p:nvPicPr>
            <p:cNvPr id="60421"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60422"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60419"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Final Thoughts</a:t>
            </a:r>
          </a:p>
        </p:txBody>
      </p:sp>
      <p:sp>
        <p:nvSpPr>
          <p:cNvPr id="60420"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Content Placeholder 2"/>
          <p:cNvSpPr>
            <a:spLocks noGrp="1"/>
          </p:cNvSpPr>
          <p:nvPr>
            <p:ph idx="1"/>
          </p:nvPr>
        </p:nvSpPr>
        <p:spPr>
          <a:xfrm>
            <a:off x="457200" y="1291590"/>
            <a:ext cx="8229600" cy="1371600"/>
          </a:xfrm>
        </p:spPr>
        <p:txBody>
          <a:bodyPr/>
          <a:lstStyle/>
          <a:p>
            <a:pPr marL="0" indent="0" eaLnBrk="1" hangingPunct="1">
              <a:lnSpc>
                <a:spcPct val="80000"/>
              </a:lnSpc>
              <a:buClr>
                <a:srgbClr val="953735"/>
              </a:buClr>
              <a:buNone/>
            </a:pPr>
            <a:r>
              <a:rPr lang="en-US" sz="1800" dirty="0"/>
              <a:t>“According to most studies, people’s number one fear is public speaking. Number two is death. Death is number two. Does that sound right? This means to the average person, if you go to a funeral, you’re better off in the casket than doing the eulogy.” </a:t>
            </a:r>
            <a:r>
              <a:rPr lang="en-US" altLang="ja-JP" sz="1800" dirty="0">
                <a:ea typeface="ＭＳ Ｐゴシック" pitchFamily="34" charset="-128"/>
              </a:rPr>
              <a:t/>
            </a:r>
            <a:br>
              <a:rPr lang="en-US" altLang="ja-JP" sz="1800" dirty="0">
                <a:ea typeface="ＭＳ Ｐゴシック" pitchFamily="34" charset="-128"/>
              </a:rPr>
            </a:br>
            <a:r>
              <a:rPr lang="en-US" altLang="ja-JP" sz="1800" dirty="0">
                <a:ea typeface="ＭＳ Ｐゴシック" pitchFamily="34" charset="-128"/>
              </a:rPr>
              <a:t>					</a:t>
            </a:r>
            <a:r>
              <a:rPr lang="en-US" sz="1800" dirty="0">
                <a:ea typeface="ＭＳ Ｐゴシック" pitchFamily="34" charset="-128"/>
              </a:rPr>
              <a:t>- </a:t>
            </a:r>
            <a:r>
              <a:rPr lang="en-US" sz="1800" dirty="0"/>
              <a:t>Jerry Seinfeld</a:t>
            </a:r>
            <a:endParaRPr lang="en-US" sz="1800" dirty="0">
              <a:ea typeface="ＭＳ Ｐゴシック" pitchFamily="34" charset="-128"/>
            </a:endParaRPr>
          </a:p>
        </p:txBody>
      </p:sp>
      <p:grpSp>
        <p:nvGrpSpPr>
          <p:cNvPr id="60418" name="Group 3"/>
          <p:cNvGrpSpPr>
            <a:grpSpLocks/>
          </p:cNvGrpSpPr>
          <p:nvPr/>
        </p:nvGrpSpPr>
        <p:grpSpPr bwMode="auto">
          <a:xfrm>
            <a:off x="0" y="5410200"/>
            <a:ext cx="9144000" cy="1447800"/>
            <a:chOff x="0" y="5410200"/>
            <a:chExt cx="9144000" cy="1447800"/>
          </a:xfrm>
        </p:grpSpPr>
        <p:pic>
          <p:nvPicPr>
            <p:cNvPr id="60421"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60422"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sp>
        <p:nvSpPr>
          <p:cNvPr id="60419" name="Title 1"/>
          <p:cNvSpPr>
            <a:spLocks noGrp="1"/>
          </p:cNvSpPr>
          <p:nvPr>
            <p:ph type="title"/>
          </p:nvPr>
        </p:nvSpPr>
        <p:spPr>
          <a:xfrm>
            <a:off x="76200" y="0"/>
            <a:ext cx="8229600" cy="640080"/>
          </a:xfrm>
        </p:spPr>
        <p:txBody>
          <a:bodyPr/>
          <a:lstStyle/>
          <a:p>
            <a:pPr algn="l" eaLnBrk="1" hangingPunct="1"/>
            <a:r>
              <a:rPr lang="en-US" sz="3000" dirty="0">
                <a:solidFill>
                  <a:srgbClr val="3A6638"/>
                </a:solidFill>
                <a:latin typeface="Arial Black" pitchFamily="34" charset="0"/>
                <a:ea typeface="ＭＳ Ｐゴシック" pitchFamily="34" charset="-128"/>
              </a:rPr>
              <a:t>A Little Humor</a:t>
            </a:r>
          </a:p>
        </p:txBody>
      </p:sp>
      <p:sp>
        <p:nvSpPr>
          <p:cNvPr id="60420"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dirty="0">
                <a:latin typeface="Calibri" pitchFamily="34" charset="0"/>
              </a:rPr>
              <a:t>Original content by McAdams Floral, Inc. Please do not distribute without permission.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3610" y="2903982"/>
            <a:ext cx="6436779" cy="2356104"/>
          </a:xfrm>
          <a:prstGeom prst="rect">
            <a:avLst/>
          </a:prstGeom>
        </p:spPr>
      </p:pic>
      <p:sp>
        <p:nvSpPr>
          <p:cNvPr id="3" name="Title 1">
            <a:extLst>
              <a:ext uri="{FF2B5EF4-FFF2-40B4-BE49-F238E27FC236}">
                <a16:creationId xmlns:a16="http://schemas.microsoft.com/office/drawing/2014/main" id="{316A338C-A5D6-44AE-B5C2-BD7698617063}"/>
              </a:ext>
            </a:extLst>
          </p:cNvPr>
          <p:cNvSpPr txBox="1">
            <a:spLocks/>
          </p:cNvSpPr>
          <p:nvPr/>
        </p:nvSpPr>
        <p:spPr bwMode="auto">
          <a:xfrm>
            <a:off x="76199" y="431320"/>
            <a:ext cx="8229600" cy="64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endParaRPr lang="en-US" sz="3000" dirty="0">
              <a:solidFill>
                <a:srgbClr val="3A6638"/>
              </a:solidFill>
              <a:latin typeface="Arial Black" pitchFamily="34" charset="0"/>
              <a:ea typeface="ＭＳ Ｐゴシック" pitchFamily="34" charset="-128"/>
            </a:endParaRPr>
          </a:p>
        </p:txBody>
      </p:sp>
    </p:spTree>
    <p:extLst>
      <p:ext uri="{BB962C8B-B14F-4D97-AF65-F5344CB8AC3E}">
        <p14:creationId xmlns:p14="http://schemas.microsoft.com/office/powerpoint/2010/main" val="2807553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76200" y="0"/>
            <a:ext cx="8229600" cy="640080"/>
          </a:xfrm>
        </p:spPr>
        <p:txBody>
          <a:bodyPr/>
          <a:lstStyle/>
          <a:p>
            <a:pPr algn="l" eaLnBrk="1" hangingPunct="1"/>
            <a:r>
              <a:rPr lang="en-US" altLang="ja-JP" sz="3000" dirty="0">
                <a:solidFill>
                  <a:srgbClr val="3A6638"/>
                </a:solidFill>
                <a:latin typeface="Arial Black" pitchFamily="34" charset="0"/>
                <a:ea typeface="ＭＳ Ｐゴシック" pitchFamily="34" charset="-128"/>
              </a:rPr>
              <a:t>Branding Your Business</a:t>
            </a:r>
            <a:endParaRPr lang="en-US" sz="3000" dirty="0">
              <a:solidFill>
                <a:srgbClr val="3A6638"/>
              </a:solidFill>
              <a:latin typeface="Arial Black" pitchFamily="34" charset="0"/>
              <a:ea typeface="ＭＳ Ｐゴシック" pitchFamily="34" charset="-128"/>
            </a:endParaRPr>
          </a:p>
        </p:txBody>
      </p:sp>
      <p:sp>
        <p:nvSpPr>
          <p:cNvPr id="20482" name="Content Placeholder 2"/>
          <p:cNvSpPr>
            <a:spLocks noGrp="1"/>
          </p:cNvSpPr>
          <p:nvPr>
            <p:ph sz="half" idx="2"/>
          </p:nvPr>
        </p:nvSpPr>
        <p:spPr>
          <a:xfrm>
            <a:off x="304800" y="990600"/>
            <a:ext cx="3733800" cy="4191000"/>
          </a:xfrm>
        </p:spPr>
        <p:txBody>
          <a:bodyPr/>
          <a:lstStyle/>
          <a:p>
            <a:pPr eaLnBrk="1" hangingPunct="1">
              <a:buClr>
                <a:srgbClr val="953735"/>
              </a:buClr>
              <a:buFont typeface="Wingdings" pitchFamily="2" charset="2"/>
              <a:buChar char="v"/>
            </a:pPr>
            <a:r>
              <a:rPr lang="en-US" altLang="ja-JP" sz="1800" dirty="0">
                <a:ea typeface="ＭＳ Ｐゴシック" pitchFamily="34" charset="-128"/>
              </a:rPr>
              <a:t>Brand your shop as </a:t>
            </a:r>
            <a:r>
              <a:rPr lang="en-US" altLang="ja-JP" sz="1800" b="1" i="1" dirty="0">
                <a:ea typeface="ＭＳ Ｐゴシック" pitchFamily="34" charset="-128"/>
              </a:rPr>
              <a:t>THE</a:t>
            </a:r>
            <a:r>
              <a:rPr lang="en-US" altLang="ja-JP" sz="1800" dirty="0">
                <a:ea typeface="ＭＳ Ｐゴシック" pitchFamily="34" charset="-128"/>
              </a:rPr>
              <a:t> funeral florist in town.</a:t>
            </a:r>
          </a:p>
          <a:p>
            <a:pPr marL="342900" lvl="1" indent="-342900" eaLnBrk="1" hangingPunct="1">
              <a:buClr>
                <a:srgbClr val="953735"/>
              </a:buClr>
              <a:buFont typeface="Wingdings" pitchFamily="2" charset="2"/>
              <a:buChar char="v"/>
            </a:pPr>
            <a:r>
              <a:rPr lang="en-US" sz="1800" dirty="0">
                <a:ea typeface="ＭＳ Ｐゴシック" pitchFamily="34" charset="-128"/>
              </a:rPr>
              <a:t>Funeral  directors and support staff feel more comfortable distributing a card for a dedicated funeral florist.</a:t>
            </a:r>
          </a:p>
          <a:p>
            <a:pPr eaLnBrk="1" hangingPunct="1">
              <a:buClr>
                <a:srgbClr val="953735"/>
              </a:buClr>
              <a:buFont typeface="Wingdings" pitchFamily="2" charset="2"/>
              <a:buChar char="v"/>
            </a:pPr>
            <a:r>
              <a:rPr lang="en-US" sz="1800" dirty="0">
                <a:ea typeface="ＭＳ Ｐゴシック" pitchFamily="34" charset="-128"/>
              </a:rPr>
              <a:t>Funeral-related consumers feel they have made  the right decision in calling a ‘</a:t>
            </a:r>
            <a:r>
              <a:rPr lang="en-US" altLang="ja-JP" sz="1800" dirty="0">
                <a:ea typeface="ＭＳ Ｐゴシック" pitchFamily="34" charset="-128"/>
              </a:rPr>
              <a:t>dedicated funeral florist.’</a:t>
            </a:r>
          </a:p>
          <a:p>
            <a:pPr eaLnBrk="1" hangingPunct="1">
              <a:buClr>
                <a:srgbClr val="953735"/>
              </a:buClr>
              <a:buFont typeface="Wingdings" pitchFamily="2" charset="2"/>
              <a:buChar char="v"/>
            </a:pPr>
            <a:r>
              <a:rPr lang="en-US" sz="1800" dirty="0">
                <a:ea typeface="ＭＳ Ｐゴシック" pitchFamily="34" charset="-128"/>
              </a:rPr>
              <a:t>Add ‘</a:t>
            </a:r>
            <a:r>
              <a:rPr lang="en-US" altLang="ja-JP" sz="1800" dirty="0">
                <a:ea typeface="ＭＳ Ｐゴシック" pitchFamily="34" charset="-128"/>
              </a:rPr>
              <a:t>Funeral Specialist’ to your Yellow Pages ad, website(s), and all search engine “local Listings.”</a:t>
            </a:r>
          </a:p>
          <a:p>
            <a:pPr marL="342900" lvl="1" indent="-342900" eaLnBrk="1" hangingPunct="1">
              <a:buClr>
                <a:srgbClr val="953735"/>
              </a:buClr>
              <a:buNone/>
            </a:pPr>
            <a:endParaRPr lang="en-US" sz="1800" dirty="0">
              <a:ea typeface="ＭＳ Ｐゴシック" pitchFamily="34" charset="-128"/>
            </a:endParaRPr>
          </a:p>
          <a:p>
            <a:pPr marL="342900" lvl="1" indent="-342900" eaLnBrk="1" hangingPunct="1">
              <a:buClr>
                <a:srgbClr val="953735"/>
              </a:buClr>
              <a:buFont typeface="Wingdings" pitchFamily="2" charset="2"/>
              <a:buChar char="v"/>
            </a:pPr>
            <a:endParaRPr lang="en-US" sz="1800" dirty="0">
              <a:ea typeface="ＭＳ Ｐゴシック" pitchFamily="34" charset="-128"/>
            </a:endParaRPr>
          </a:p>
          <a:p>
            <a:pPr marL="342900" lvl="1" indent="-342900" eaLnBrk="1" hangingPunct="1">
              <a:buClr>
                <a:srgbClr val="953735"/>
              </a:buClr>
              <a:buFont typeface="Wingdings" pitchFamily="2" charset="2"/>
              <a:buChar char="v"/>
            </a:pPr>
            <a:endParaRPr lang="en-US" sz="1800" dirty="0">
              <a:ea typeface="ＭＳ Ｐゴシック" pitchFamily="34" charset="-128"/>
            </a:endParaRPr>
          </a:p>
        </p:txBody>
      </p:sp>
      <p:grpSp>
        <p:nvGrpSpPr>
          <p:cNvPr id="20483" name="Group 8"/>
          <p:cNvGrpSpPr>
            <a:grpSpLocks/>
          </p:cNvGrpSpPr>
          <p:nvPr/>
        </p:nvGrpSpPr>
        <p:grpSpPr bwMode="auto">
          <a:xfrm>
            <a:off x="0" y="5410200"/>
            <a:ext cx="9144000" cy="1447800"/>
            <a:chOff x="0" y="5410200"/>
            <a:chExt cx="9144000" cy="1447800"/>
          </a:xfrm>
        </p:grpSpPr>
        <p:pic>
          <p:nvPicPr>
            <p:cNvPr id="20487" name="Picture 2" descr="C:\Users\Sam\Desktop\Picture3.jpg"/>
            <p:cNvPicPr>
              <a:picLocks noChangeAspect="1" noChangeArrowheads="1"/>
            </p:cNvPicPr>
            <p:nvPr/>
          </p:nvPicPr>
          <p:blipFill>
            <a:blip r:embed="rId3" cstate="print"/>
            <a:srcRect/>
            <a:stretch>
              <a:fillRect/>
            </a:stretch>
          </p:blipFill>
          <p:spPr bwMode="auto">
            <a:xfrm>
              <a:off x="0" y="6019800"/>
              <a:ext cx="9144000" cy="838200"/>
            </a:xfrm>
            <a:prstGeom prst="rect">
              <a:avLst/>
            </a:prstGeom>
            <a:noFill/>
            <a:ln w="9525">
              <a:noFill/>
              <a:miter lim="800000"/>
              <a:headEnd/>
              <a:tailEnd/>
            </a:ln>
          </p:spPr>
        </p:pic>
        <p:pic>
          <p:nvPicPr>
            <p:cNvPr id="20488" name="Picture 3" descr="C:\Users\Sam\Desktop\McLieuOfWreathINFO.jpg"/>
            <p:cNvPicPr>
              <a:picLocks noChangeAspect="1" noChangeArrowheads="1"/>
            </p:cNvPicPr>
            <p:nvPr/>
          </p:nvPicPr>
          <p:blipFill>
            <a:blip r:embed="rId4" cstate="print"/>
            <a:srcRect/>
            <a:stretch>
              <a:fillRect/>
            </a:stretch>
          </p:blipFill>
          <p:spPr bwMode="auto">
            <a:xfrm>
              <a:off x="381000" y="5410200"/>
              <a:ext cx="1066800" cy="1288161"/>
            </a:xfrm>
            <a:prstGeom prst="rect">
              <a:avLst/>
            </a:prstGeom>
            <a:noFill/>
            <a:ln w="9525">
              <a:noFill/>
              <a:miter lim="800000"/>
              <a:headEnd/>
              <a:tailEnd/>
            </a:ln>
          </p:spPr>
        </p:pic>
      </p:grpSp>
      <p:pic>
        <p:nvPicPr>
          <p:cNvPr id="20484" name="Picture 13" descr="McBusinessF07(2).pdf"/>
          <p:cNvPicPr>
            <a:picLocks noChangeAspect="1"/>
          </p:cNvPicPr>
          <p:nvPr/>
        </p:nvPicPr>
        <p:blipFill>
          <a:blip r:embed="rId5" cstate="print"/>
          <a:srcRect/>
          <a:stretch>
            <a:fillRect/>
          </a:stretch>
        </p:blipFill>
        <p:spPr bwMode="auto">
          <a:xfrm>
            <a:off x="5163498" y="990600"/>
            <a:ext cx="3751902" cy="2173287"/>
          </a:xfrm>
          <a:prstGeom prst="rect">
            <a:avLst/>
          </a:prstGeom>
          <a:noFill/>
          <a:ln w="9525">
            <a:solidFill>
              <a:schemeClr val="tx1"/>
            </a:solidFill>
            <a:miter lim="800000"/>
            <a:headEnd/>
            <a:tailEnd/>
          </a:ln>
        </p:spPr>
      </p:pic>
      <p:sp>
        <p:nvSpPr>
          <p:cNvPr id="20485" name="TextBox 7"/>
          <p:cNvSpPr txBox="1">
            <a:spLocks noChangeArrowheads="1"/>
          </p:cNvSpPr>
          <p:nvPr/>
        </p:nvSpPr>
        <p:spPr bwMode="auto">
          <a:xfrm>
            <a:off x="5486400" y="6642100"/>
            <a:ext cx="4800600" cy="215900"/>
          </a:xfrm>
          <a:prstGeom prst="rect">
            <a:avLst/>
          </a:prstGeom>
          <a:noFill/>
          <a:ln w="9525">
            <a:noFill/>
            <a:miter lim="800000"/>
            <a:headEnd/>
            <a:tailEnd/>
          </a:ln>
        </p:spPr>
        <p:txBody>
          <a:bodyPr>
            <a:spAutoFit/>
          </a:bodyPr>
          <a:lstStyle/>
          <a:p>
            <a:r>
              <a:rPr lang="en-US" sz="800">
                <a:latin typeface="Calibri" pitchFamily="34" charset="0"/>
              </a:rPr>
              <a:t>Original content by McAdams Floral, Inc. Please do not distribute without permission.</a:t>
            </a:r>
          </a:p>
        </p:txBody>
      </p:sp>
      <p:pic>
        <p:nvPicPr>
          <p:cNvPr id="2050" name="Picture 2"/>
          <p:cNvPicPr>
            <a:picLocks noChangeAspect="1" noChangeArrowheads="1"/>
          </p:cNvPicPr>
          <p:nvPr/>
        </p:nvPicPr>
        <p:blipFill>
          <a:blip r:embed="rId6" cstate="print"/>
          <a:srcRect/>
          <a:stretch>
            <a:fillRect/>
          </a:stretch>
        </p:blipFill>
        <p:spPr bwMode="auto">
          <a:xfrm>
            <a:off x="4343400" y="3467378"/>
            <a:ext cx="4572000" cy="278102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6015</Words>
  <Application>Microsoft Office PowerPoint</Application>
  <PresentationFormat>On-screen Show (4:3)</PresentationFormat>
  <Paragraphs>578</Paragraphs>
  <Slides>84</Slides>
  <Notes>83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84</vt:i4>
      </vt:variant>
    </vt:vector>
  </HeadingPairs>
  <TitlesOfParts>
    <vt:vector size="93" baseType="lpstr">
      <vt:lpstr>ＭＳ Ｐゴシック</vt:lpstr>
      <vt:lpstr>Arial</vt:lpstr>
      <vt:lpstr>Arial Black</vt:lpstr>
      <vt:lpstr>Arial,Sans-Serif</vt:lpstr>
      <vt:lpstr>Calibri</vt:lpstr>
      <vt:lpstr>Courier New</vt:lpstr>
      <vt:lpstr>Wingdings</vt:lpstr>
      <vt:lpstr>Wingdings,Sans-Serif</vt:lpstr>
      <vt:lpstr>Office Theme</vt:lpstr>
      <vt:lpstr>HOW TO CAPITALIZE ON SYMPATHY TRIBUTE SALES</vt:lpstr>
      <vt:lpstr>Visit With Funeral Director</vt:lpstr>
      <vt:lpstr>PowerPoint Presentation</vt:lpstr>
      <vt:lpstr>PowerPoint Presentation</vt:lpstr>
      <vt:lpstr>Media Talking Points for “In Lieu of Flowers”</vt:lpstr>
      <vt:lpstr>Hand Out Alternate Sayings Card</vt:lpstr>
      <vt:lpstr>Thank FDs for Suggesting Alternate Sayings</vt:lpstr>
      <vt:lpstr>Advertising/Promotional Marketing</vt:lpstr>
      <vt:lpstr>Branding Your Business</vt:lpstr>
      <vt:lpstr>Branding Your Business</vt:lpstr>
      <vt:lpstr>Dedicated Funeral Website (or Sub-Domain of Current Website)</vt:lpstr>
      <vt:lpstr>PowerPoint Presentation</vt:lpstr>
      <vt:lpstr>PowerPoint Presentation</vt:lpstr>
      <vt:lpstr>PowerPoint Presentation</vt:lpstr>
      <vt:lpstr>B&amp;W/Color Newspaper Ads</vt:lpstr>
      <vt:lpstr>PowerPoint Presentation</vt:lpstr>
      <vt:lpstr>PowerPoint Presentation</vt:lpstr>
      <vt:lpstr>Cost Savings on Newspaper Page “Remnant” Space Ads</vt:lpstr>
      <vt:lpstr>Church Bulletin Advertising</vt:lpstr>
      <vt:lpstr>Online Obit Banner Advertising</vt:lpstr>
      <vt:lpstr>Online Obit Header Banner (Legacy)</vt:lpstr>
      <vt:lpstr>PowerPoint Presentation</vt:lpstr>
      <vt:lpstr>Radio Advertising</vt:lpstr>
      <vt:lpstr>Television Advertising</vt:lpstr>
      <vt:lpstr>Funeral Home Newsletters</vt:lpstr>
      <vt:lpstr>Funeral Home Newsletters</vt:lpstr>
      <vt:lpstr>Florist Branded/Priced  Funeral Selection Guide</vt:lpstr>
      <vt:lpstr>Selection Guide Logo Price Tags</vt:lpstr>
      <vt:lpstr>PowerPoint Presentation</vt:lpstr>
      <vt:lpstr>PowerPoint Presentation</vt:lpstr>
      <vt:lpstr>PowerPoint Presentation</vt:lpstr>
      <vt:lpstr>Design Value Marketing</vt:lpstr>
      <vt:lpstr>Offer Unique Designs</vt:lpstr>
      <vt:lpstr>Offer Add-On Sales</vt:lpstr>
      <vt:lpstr>Offer Add On Sales</vt:lpstr>
      <vt:lpstr>Easel &amp; Container Value Enhancements</vt:lpstr>
      <vt:lpstr>Offer Pictures of Your Own Designs</vt:lpstr>
      <vt:lpstr>Sales Value Marketing</vt:lpstr>
      <vt:lpstr>Funeral Tributes – Make Them Personal</vt:lpstr>
      <vt:lpstr>Family Order Form</vt:lpstr>
      <vt:lpstr>PowerPoint Presentation</vt:lpstr>
      <vt:lpstr>Inform Families About Multi-Family Pieces and Personalization</vt:lpstr>
      <vt:lpstr>Inform About Multi-Family Pieces &amp; Personalization – Goals &amp; Intentions</vt:lpstr>
      <vt:lpstr>Staff Sales Sheet</vt:lpstr>
      <vt:lpstr>Funeral Design Supply Cost Accounting</vt:lpstr>
      <vt:lpstr>Salesroom “Value” Product Images </vt:lpstr>
      <vt:lpstr>The Funeral Home Tribute Product Price Sheet</vt:lpstr>
      <vt:lpstr>Digital Display Marketing</vt:lpstr>
      <vt:lpstr>PowerPoint Presentation</vt:lpstr>
      <vt:lpstr>PowerPoint Presentation</vt:lpstr>
      <vt:lpstr>PowerPoint Presentation</vt:lpstr>
      <vt:lpstr>Funeral Home Availability &amp; Accessibility</vt:lpstr>
      <vt:lpstr>Funeral Home Visits</vt:lpstr>
      <vt:lpstr>Funeral Home Availability &amp; Accessibility</vt:lpstr>
      <vt:lpstr>Funeral Home Phone Referrals</vt:lpstr>
      <vt:lpstr>Funeral Home Third-Party Website Flowers</vt:lpstr>
      <vt:lpstr>Propose a Direct Flower Link Deal</vt:lpstr>
      <vt:lpstr>Grow Your Business: Offer Commission-Based Funeral Flower Websites </vt:lpstr>
      <vt:lpstr>Develop a Partnership Program</vt:lpstr>
      <vt:lpstr>Partnership Program</vt:lpstr>
      <vt:lpstr>Partnership Follow-up Letter</vt:lpstr>
      <vt:lpstr>TOMA (Top Of Mind Awareness) Marketing</vt:lpstr>
      <vt:lpstr>Provide Silk Pallbearer Boutonnieres</vt:lpstr>
      <vt:lpstr>Furnish Branded Water Bottles to the Immediate Family</vt:lpstr>
      <vt:lpstr>Goodwill Marketing</vt:lpstr>
      <vt:lpstr>Christmas Gifts for Funeral Directors and Funeral Home Employees</vt:lpstr>
      <vt:lpstr>Christmas Gifts for Funeral Directors and Funeral Home Employees Pg. 2</vt:lpstr>
      <vt:lpstr>Birthday Cards For Funeral Directors</vt:lpstr>
      <vt:lpstr>Christmas Basket For “After Hours” Answering Service</vt:lpstr>
      <vt:lpstr>PowerPoint Presentation</vt:lpstr>
      <vt:lpstr>Funeral Home “Assistance” Marketing</vt:lpstr>
      <vt:lpstr>PowerPoint Presentation</vt:lpstr>
      <vt:lpstr>Salesroom Display Marketing</vt:lpstr>
      <vt:lpstr>Showroom Marketing</vt:lpstr>
      <vt:lpstr>Other Marketing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Thoughts</vt:lpstr>
      <vt:lpstr>A Little Humor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SYMPATHY MARKETING PRESENTATION</dc:title>
  <dc:creator/>
  <cp:lastModifiedBy/>
  <cp:revision>612</cp:revision>
  <dcterms:created xsi:type="dcterms:W3CDTF">2015-05-24T21:02:21Z</dcterms:created>
  <dcterms:modified xsi:type="dcterms:W3CDTF">2019-07-29T14:29:38Z</dcterms:modified>
</cp:coreProperties>
</file>